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Roboto"/>
      <p:regular r:id="rId50"/>
      <p:bold r:id="rId51"/>
      <p:italic r:id="rId52"/>
      <p:boldItalic r:id="rId53"/>
    </p:embeddedFont>
    <p:embeddedFont>
      <p:font typeface="Nunito"/>
      <p:regular r:id="rId54"/>
      <p:bold r:id="rId55"/>
      <p:italic r:id="rId56"/>
      <p:boldItalic r:id="rId57"/>
    </p:embeddedFont>
    <p:embeddedFont>
      <p:font typeface="Nunito Medium"/>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schemas.openxmlformats.org/officeDocument/2006/relationships/font" Target="fonts/NunitoMedium-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NunitoMedium-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4.xml"/><Relationship Id="rId55" Type="http://schemas.openxmlformats.org/officeDocument/2006/relationships/font" Target="fonts/Nunito-bold.fntdata"/><Relationship Id="rId10" Type="http://schemas.openxmlformats.org/officeDocument/2006/relationships/slide" Target="slides/slide3.xml"/><Relationship Id="rId54" Type="http://schemas.openxmlformats.org/officeDocument/2006/relationships/font" Target="fonts/Nunito-regular.fntdata"/><Relationship Id="rId13" Type="http://schemas.openxmlformats.org/officeDocument/2006/relationships/slide" Target="slides/slide6.xml"/><Relationship Id="rId57" Type="http://schemas.openxmlformats.org/officeDocument/2006/relationships/font" Target="fonts/Nunito-boldItalic.fntdata"/><Relationship Id="rId12" Type="http://schemas.openxmlformats.org/officeDocument/2006/relationships/slide" Target="slides/slide5.xml"/><Relationship Id="rId56" Type="http://schemas.openxmlformats.org/officeDocument/2006/relationships/font" Target="fonts/Nunito-italic.fntdata"/><Relationship Id="rId15" Type="http://schemas.openxmlformats.org/officeDocument/2006/relationships/slide" Target="slides/slide8.xml"/><Relationship Id="rId59" Type="http://schemas.openxmlformats.org/officeDocument/2006/relationships/font" Target="fonts/NunitoMedium-bold.fntdata"/><Relationship Id="rId14" Type="http://schemas.openxmlformats.org/officeDocument/2006/relationships/slide" Target="slides/slide7.xml"/><Relationship Id="rId58" Type="http://schemas.openxmlformats.org/officeDocument/2006/relationships/font" Target="fonts/NunitoMedium-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fdce6aa84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4fdce6aa84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fdce6aa84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4fdce6aa84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4fdce6aa84_0_2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4fdce6aa84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fdce6aa84_0_2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4fdce6aa84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4fdce6aa84_0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4fdce6aa84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fdce6aa84_0_2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4fdce6aa84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4fdce6aa84_0_2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4fdce6aa84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fdce6aa84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4fdce6aa84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fdce6aa84_0_2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4fdce6aa84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fda3c6c7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fda3c6c7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fda3c6c7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fda3c6c7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fdce6aa84_0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4fdce6aa84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fd9ab7f5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fd9ab7f5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fd9ab7f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fd9ab7f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fd9ab7f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fd9ab7f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fd9ab7f5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fd9ab7f5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4fd9ab7f5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4fd9ab7f5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915571b25e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915571b25e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915571b25e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915571b25e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4fd9ab7f5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4fd9ab7f5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4fd9ab7f5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4fd9ab7f5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4fd9ab7f5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4fd9ab7f5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4fdce6aa84_0_1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4fdce6aa84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fd9ab7f5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fd9ab7f5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915571b2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915571b2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915571b25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915571b25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915571b25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915571b25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915571b25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915571b25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915571b25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915571b25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915571b25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915571b25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915571b25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915571b25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915571b25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915571b25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915571b25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915571b25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fdce6aa84_0_1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4fdce6aa84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915571b25e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915571b25e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4fd9ab7f5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4fd9ab7f5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4fdce6aa84_2_30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24fdce6aa84_2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fdce6aa84_0_1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4fdce6aa84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fdce6aa84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4fdce6aa84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fdce6aa84_0_1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4fdce6aa84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fdce6aa84_0_1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4fdce6aa84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4fdce6aa84_0_1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24fdce6aa84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rot="5400000">
            <a:off x="2046339" y="-2046340"/>
            <a:ext cx="5143499" cy="9236181"/>
          </a:xfrm>
          <a:prstGeom prst="rect">
            <a:avLst/>
          </a:prstGeom>
          <a:noFill/>
          <a:ln>
            <a:noFill/>
          </a:ln>
        </p:spPr>
      </p:pic>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Nunito"/>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395633"/>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4"/>
          <p:cNvPicPr preferRelativeResize="0"/>
          <p:nvPr/>
        </p:nvPicPr>
        <p:blipFill rotWithShape="1">
          <a:blip r:embed="rId3">
            <a:alphaModFix/>
          </a:blip>
          <a:srcRect b="0" l="0" r="0" t="0"/>
          <a:stretch/>
        </p:blipFill>
        <p:spPr>
          <a:xfrm>
            <a:off x="2865400" y="3434453"/>
            <a:ext cx="3413197" cy="995516"/>
          </a:xfrm>
          <a:prstGeom prst="rect">
            <a:avLst/>
          </a:prstGeom>
          <a:noFill/>
          <a:ln>
            <a:noFill/>
          </a:ln>
        </p:spPr>
      </p:pic>
      <p:sp>
        <p:nvSpPr>
          <p:cNvPr id="62" name="Google Shape;62;p14"/>
          <p:cNvSpPr txBox="1"/>
          <p:nvPr/>
        </p:nvSpPr>
        <p:spPr>
          <a:xfrm>
            <a:off x="3692167" y="4293047"/>
            <a:ext cx="1914525" cy="273844"/>
          </a:xfrm>
          <a:prstGeom prst="rect">
            <a:avLst/>
          </a:prstGeom>
          <a:noFill/>
          <a:ln>
            <a:noFill/>
          </a:ln>
        </p:spPr>
        <p:txBody>
          <a:bodyPr anchorCtr="0" anchor="t" bIns="34275" lIns="68575" spcFirstLastPara="1" rIns="68575" wrap="square" tIns="34275">
            <a:normAutofit lnSpcReduction="10000"/>
          </a:bodyPr>
          <a:lstStyle/>
          <a:p>
            <a:pPr indent="0" lvl="0" marL="0" marR="0" rtl="0" algn="ctr">
              <a:lnSpc>
                <a:spcPct val="90000"/>
              </a:lnSpc>
              <a:spcBef>
                <a:spcPts val="0"/>
              </a:spcBef>
              <a:spcAft>
                <a:spcPts val="0"/>
              </a:spcAft>
              <a:buClr>
                <a:schemeClr val="dk2"/>
              </a:buClr>
              <a:buSzPts val="1500"/>
              <a:buFont typeface="Arial"/>
              <a:buNone/>
            </a:pPr>
            <a:r>
              <a:rPr b="0" i="0" lang="en" sz="1500" u="none" cap="none" strike="noStrike">
                <a:solidFill>
                  <a:schemeClr val="dk2"/>
                </a:solidFill>
                <a:latin typeface="Nunito"/>
                <a:ea typeface="Nunito"/>
                <a:cs typeface="Nunito"/>
                <a:sym typeface="Nunito"/>
              </a:rPr>
              <a:t>www.cazelabs.com </a:t>
            </a:r>
            <a:endParaRPr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0" l="0" r="0" t="0"/>
          <a:stretch/>
        </p:blipFill>
        <p:spPr>
          <a:xfrm rot="5400000">
            <a:off x="2000252" y="-2000253"/>
            <a:ext cx="5143499" cy="9144002"/>
          </a:xfrm>
          <a:prstGeom prst="rect">
            <a:avLst/>
          </a:prstGeom>
          <a:noFill/>
          <a:ln>
            <a:noFill/>
          </a:ln>
        </p:spPr>
      </p:pic>
      <p:sp>
        <p:nvSpPr>
          <p:cNvPr id="65" name="Google Shape;65;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3800"/>
              <a:buFont typeface="Nunito"/>
              <a:buNone/>
              <a:defRPr sz="3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subTitle"/>
          </p:nvPr>
        </p:nvSpPr>
        <p:spPr>
          <a:xfrm>
            <a:off x="1143000" y="2701528"/>
            <a:ext cx="6858000" cy="395633"/>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2300"/>
              <a:buNone/>
              <a:defRPr sz="23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7" name="Shape 67"/>
        <p:cNvGrpSpPr/>
        <p:nvPr/>
      </p:nvGrpSpPr>
      <p:grpSpPr>
        <a:xfrm>
          <a:off x="0" y="0"/>
          <a:ext cx="0" cy="0"/>
          <a:chOff x="0" y="0"/>
          <a:chExt cx="0" cy="0"/>
        </a:xfrm>
      </p:grpSpPr>
      <p:sp>
        <p:nvSpPr>
          <p:cNvPr id="68" name="Google Shape;68;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0" name="Google Shape;70;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6"/>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0" l="0" r="0" t="0"/>
          <a:stretch/>
        </p:blipFill>
        <p:spPr>
          <a:xfrm rot="5400000">
            <a:off x="2000252" y="-2000253"/>
            <a:ext cx="5143499" cy="9144002"/>
          </a:xfrm>
          <a:prstGeom prst="rect">
            <a:avLst/>
          </a:prstGeom>
          <a:noFill/>
          <a:ln>
            <a:noFill/>
          </a:ln>
        </p:spPr>
      </p:pic>
      <p:sp>
        <p:nvSpPr>
          <p:cNvPr id="75" name="Google Shape;75;p1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3800"/>
              <a:buFont typeface="Nunito"/>
              <a:buNone/>
              <a:defRPr sz="3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subTitle"/>
          </p:nvPr>
        </p:nvSpPr>
        <p:spPr>
          <a:xfrm>
            <a:off x="1143000" y="2701528"/>
            <a:ext cx="6858000" cy="395633"/>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2300"/>
              <a:buNone/>
              <a:defRPr sz="23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77" name="Google Shape;77;p17"/>
          <p:cNvPicPr preferRelativeResize="0"/>
          <p:nvPr/>
        </p:nvPicPr>
        <p:blipFill rotWithShape="1">
          <a:blip r:embed="rId3">
            <a:alphaModFix/>
          </a:blip>
          <a:srcRect b="0" l="0" r="0" t="0"/>
          <a:stretch/>
        </p:blipFill>
        <p:spPr>
          <a:xfrm>
            <a:off x="4313324" y="4548034"/>
            <a:ext cx="517353" cy="51735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78" name="Shape 78"/>
        <p:cNvGrpSpPr/>
        <p:nvPr/>
      </p:nvGrpSpPr>
      <p:grpSpPr>
        <a:xfrm>
          <a:off x="0" y="0"/>
          <a:ext cx="0" cy="0"/>
          <a:chOff x="0" y="0"/>
          <a:chExt cx="0" cy="0"/>
        </a:xfrm>
      </p:grpSpPr>
      <p:pic>
        <p:nvPicPr>
          <p:cNvPr id="79" name="Google Shape;79;p18"/>
          <p:cNvPicPr preferRelativeResize="0"/>
          <p:nvPr/>
        </p:nvPicPr>
        <p:blipFill rotWithShape="1">
          <a:blip r:embed="rId2">
            <a:alphaModFix/>
          </a:blip>
          <a:srcRect b="0" l="0" r="0" t="0"/>
          <a:stretch/>
        </p:blipFill>
        <p:spPr>
          <a:xfrm rot="5400000">
            <a:off x="2000250" y="-2000251"/>
            <a:ext cx="5143499" cy="9144002"/>
          </a:xfrm>
          <a:prstGeom prst="rect">
            <a:avLst/>
          </a:prstGeom>
          <a:noFill/>
          <a:ln>
            <a:noFill/>
          </a:ln>
        </p:spPr>
      </p:pic>
      <p:sp>
        <p:nvSpPr>
          <p:cNvPr id="80" name="Google Shape;80;p1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3800"/>
              <a:buFont typeface="Nunito"/>
              <a:buNone/>
              <a:defRPr sz="3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8"/>
          <p:cNvSpPr txBox="1"/>
          <p:nvPr>
            <p:ph idx="1" type="subTitle"/>
          </p:nvPr>
        </p:nvSpPr>
        <p:spPr>
          <a:xfrm>
            <a:off x="1143000" y="2701528"/>
            <a:ext cx="6858000" cy="395633"/>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2300"/>
              <a:buNone/>
              <a:defRPr sz="23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2" name="Google Shape;8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b="0" l="0" r="0" t="0"/>
          <a:stretch/>
        </p:blipFill>
        <p:spPr>
          <a:xfrm rot="5400000">
            <a:off x="2000250" y="-2000251"/>
            <a:ext cx="5143499" cy="9144002"/>
          </a:xfrm>
          <a:prstGeom prst="rect">
            <a:avLst/>
          </a:prstGeom>
          <a:noFill/>
          <a:ln>
            <a:noFill/>
          </a:ln>
        </p:spPr>
      </p:pic>
      <p:sp>
        <p:nvSpPr>
          <p:cNvPr id="86" name="Google Shape;86;p1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3800"/>
              <a:buFont typeface="Nunito"/>
              <a:buNone/>
              <a:defRPr sz="3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idx="1" type="subTitle"/>
          </p:nvPr>
        </p:nvSpPr>
        <p:spPr>
          <a:xfrm>
            <a:off x="1143000" y="2701528"/>
            <a:ext cx="6858000" cy="395633"/>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2300"/>
              <a:buNone/>
              <a:defRPr sz="23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8" name="Google Shape;88;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90" name="Google Shape;90;p19"/>
          <p:cNvPicPr preferRelativeResize="0"/>
          <p:nvPr/>
        </p:nvPicPr>
        <p:blipFill rotWithShape="1">
          <a:blip r:embed="rId3">
            <a:alphaModFix/>
          </a:blip>
          <a:srcRect b="0" l="0" r="0" t="0"/>
          <a:stretch/>
        </p:blipFill>
        <p:spPr>
          <a:xfrm>
            <a:off x="2865400" y="3434453"/>
            <a:ext cx="3413197" cy="99551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sp>
        <p:nvSpPr>
          <p:cNvPr id="92" name="Google Shape;92;p20"/>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800"/>
              <a:buFont typeface="Nunito"/>
              <a:buNone/>
              <a:defRPr sz="3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0"/>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2300"/>
              <a:buNone/>
              <a:defRPr sz="23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4" name="Google Shape;94;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96" name="Google Shape;96;p20"/>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7" name="Shape 97"/>
        <p:cNvGrpSpPr/>
        <p:nvPr/>
      </p:nvGrpSpPr>
      <p:grpSpPr>
        <a:xfrm>
          <a:off x="0" y="0"/>
          <a:ext cx="0" cy="0"/>
          <a:chOff x="0" y="0"/>
          <a:chExt cx="0" cy="0"/>
        </a:xfrm>
      </p:grpSpPr>
      <p:sp>
        <p:nvSpPr>
          <p:cNvPr id="98" name="Google Shape;98;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9" name="Google Shape;99;p21"/>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21"/>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21"/>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4" name="Shape 104"/>
        <p:cNvGrpSpPr/>
        <p:nvPr/>
      </p:nvGrpSpPr>
      <p:grpSpPr>
        <a:xfrm>
          <a:off x="0" y="0"/>
          <a:ext cx="0" cy="0"/>
          <a:chOff x="0" y="0"/>
          <a:chExt cx="0" cy="0"/>
        </a:xfrm>
      </p:grpSpPr>
      <p:sp>
        <p:nvSpPr>
          <p:cNvPr id="105" name="Google Shape;105;p22"/>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22"/>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7" name="Google Shape;107;p22"/>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2"/>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9" name="Google Shape;109;p22"/>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12" name="Google Shape;112;p22"/>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17" name="Google Shape;117;p23"/>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8" name="Shape 118"/>
        <p:cNvGrpSpPr/>
        <p:nvPr/>
      </p:nvGrpSpPr>
      <p:grpSpPr>
        <a:xfrm>
          <a:off x="0" y="0"/>
          <a:ext cx="0" cy="0"/>
          <a:chOff x="0" y="0"/>
          <a:chExt cx="0" cy="0"/>
        </a:xfrm>
      </p:grpSpPr>
      <p:sp>
        <p:nvSpPr>
          <p:cNvPr id="119" name="Google Shape;119;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21" name="Google Shape;121;p24"/>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2" name="Shape 122"/>
        <p:cNvGrpSpPr/>
        <p:nvPr/>
      </p:nvGrpSpPr>
      <p:grpSpPr>
        <a:xfrm>
          <a:off x="0" y="0"/>
          <a:ext cx="0" cy="0"/>
          <a:chOff x="0" y="0"/>
          <a:chExt cx="0" cy="0"/>
        </a:xfrm>
      </p:grpSpPr>
      <p:sp>
        <p:nvSpPr>
          <p:cNvPr id="123" name="Google Shape;123;p2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Nuni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 name="Google Shape;124;p25"/>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5" name="Google Shape;125;p25"/>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6" name="Google Shape;126;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28" name="Google Shape;128;p25"/>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9" name="Shape 129"/>
        <p:cNvGrpSpPr/>
        <p:nvPr/>
      </p:nvGrpSpPr>
      <p:grpSpPr>
        <a:xfrm>
          <a:off x="0" y="0"/>
          <a:ext cx="0" cy="0"/>
          <a:chOff x="0" y="0"/>
          <a:chExt cx="0" cy="0"/>
        </a:xfrm>
      </p:grpSpPr>
      <p:sp>
        <p:nvSpPr>
          <p:cNvPr id="130" name="Google Shape;130;p2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Nuni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6"/>
          <p:cNvSpPr/>
          <p:nvPr>
            <p:ph idx="2" type="pic"/>
          </p:nvPr>
        </p:nvSpPr>
        <p:spPr>
          <a:xfrm>
            <a:off x="3887391" y="740569"/>
            <a:ext cx="4629150" cy="3655219"/>
          </a:xfrm>
          <a:prstGeom prst="rect">
            <a:avLst/>
          </a:prstGeom>
          <a:noFill/>
          <a:ln>
            <a:noFill/>
          </a:ln>
        </p:spPr>
      </p:sp>
      <p:sp>
        <p:nvSpPr>
          <p:cNvPr id="132" name="Google Shape;132;p2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3" name="Google Shape;133;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35" name="Google Shape;135;p26"/>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6" name="Shape 136"/>
        <p:cNvGrpSpPr/>
        <p:nvPr/>
      </p:nvGrpSpPr>
      <p:grpSpPr>
        <a:xfrm>
          <a:off x="0" y="0"/>
          <a:ext cx="0" cy="0"/>
          <a:chOff x="0" y="0"/>
          <a:chExt cx="0" cy="0"/>
        </a:xfrm>
      </p:grpSpPr>
      <p:sp>
        <p:nvSpPr>
          <p:cNvPr id="137" name="Google Shape;137;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7"/>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41" name="Google Shape;141;p27"/>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2" name="Shape 142"/>
        <p:cNvGrpSpPr/>
        <p:nvPr/>
      </p:nvGrpSpPr>
      <p:grpSpPr>
        <a:xfrm>
          <a:off x="0" y="0"/>
          <a:ext cx="0" cy="0"/>
          <a:chOff x="0" y="0"/>
          <a:chExt cx="0" cy="0"/>
        </a:xfrm>
      </p:grpSpPr>
      <p:sp>
        <p:nvSpPr>
          <p:cNvPr id="143" name="Google Shape;143;p28"/>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28"/>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47" name="Google Shape;147;p28"/>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4" name="Shape 154"/>
        <p:cNvGrpSpPr/>
        <p:nvPr/>
      </p:nvGrpSpPr>
      <p:grpSpPr>
        <a:xfrm>
          <a:off x="0" y="0"/>
          <a:ext cx="0" cy="0"/>
          <a:chOff x="0" y="0"/>
          <a:chExt cx="0" cy="0"/>
        </a:xfrm>
      </p:grpSpPr>
      <p:sp>
        <p:nvSpPr>
          <p:cNvPr id="155" name="Google Shape;155;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6" name="Google Shape;156;p3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7" name="Google Shape;157;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59" name="Google Shape;159;p30"/>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60" name="Shape 160"/>
        <p:cNvGrpSpPr/>
        <p:nvPr/>
      </p:nvGrpSpPr>
      <p:grpSpPr>
        <a:xfrm>
          <a:off x="0" y="0"/>
          <a:ext cx="0" cy="0"/>
          <a:chOff x="0" y="0"/>
          <a:chExt cx="0" cy="0"/>
        </a:xfrm>
      </p:grpSpPr>
      <p:sp>
        <p:nvSpPr>
          <p:cNvPr id="161" name="Google Shape;161;p3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2" name="Google Shape;162;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4" name="Shape 164"/>
        <p:cNvGrpSpPr/>
        <p:nvPr/>
      </p:nvGrpSpPr>
      <p:grpSpPr>
        <a:xfrm>
          <a:off x="0" y="0"/>
          <a:ext cx="0" cy="0"/>
          <a:chOff x="0" y="0"/>
          <a:chExt cx="0" cy="0"/>
        </a:xfrm>
      </p:grpSpPr>
      <p:sp>
        <p:nvSpPr>
          <p:cNvPr id="165" name="Google Shape;165;p3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3800"/>
              <a:buFont typeface="Nunito"/>
              <a:buNone/>
              <a:defRPr sz="3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6" name="Google Shape;166;p32"/>
          <p:cNvSpPr txBox="1"/>
          <p:nvPr>
            <p:ph idx="1" type="subTitle"/>
          </p:nvPr>
        </p:nvSpPr>
        <p:spPr>
          <a:xfrm>
            <a:off x="1143000" y="2701528"/>
            <a:ext cx="6858000" cy="395633"/>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67" name="Google Shape;167;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69" name="Google Shape;169;p32"/>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70" name="Shape 170"/>
        <p:cNvGrpSpPr/>
        <p:nvPr/>
      </p:nvGrpSpPr>
      <p:grpSpPr>
        <a:xfrm>
          <a:off x="0" y="0"/>
          <a:ext cx="0" cy="0"/>
          <a:chOff x="0" y="0"/>
          <a:chExt cx="0" cy="0"/>
        </a:xfrm>
      </p:grpSpPr>
      <p:sp>
        <p:nvSpPr>
          <p:cNvPr id="171" name="Google Shape;171;p3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3800"/>
              <a:buFont typeface="Nunito"/>
              <a:buNone/>
              <a:defRPr sz="3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2" name="Google Shape;172;p33"/>
          <p:cNvSpPr txBox="1"/>
          <p:nvPr>
            <p:ph idx="1" type="subTitle"/>
          </p:nvPr>
        </p:nvSpPr>
        <p:spPr>
          <a:xfrm>
            <a:off x="1143000" y="2701528"/>
            <a:ext cx="6858000" cy="395633"/>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73" name="Google Shape;173;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75" name="Google Shape;175;p33"/>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6" name="Shape 176"/>
        <p:cNvGrpSpPr/>
        <p:nvPr/>
      </p:nvGrpSpPr>
      <p:grpSpPr>
        <a:xfrm>
          <a:off x="0" y="0"/>
          <a:ext cx="0" cy="0"/>
          <a:chOff x="0" y="0"/>
          <a:chExt cx="0" cy="0"/>
        </a:xfrm>
      </p:grpSpPr>
      <p:sp>
        <p:nvSpPr>
          <p:cNvPr id="177" name="Google Shape;177;p34"/>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800"/>
              <a:buFont typeface="Nunito"/>
              <a:buNone/>
              <a:defRPr sz="3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8" name="Google Shape;178;p34"/>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79" name="Google Shape;179;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81" name="Google Shape;181;p34"/>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2" name="Shape 182"/>
        <p:cNvGrpSpPr/>
        <p:nvPr/>
      </p:nvGrpSpPr>
      <p:grpSpPr>
        <a:xfrm>
          <a:off x="0" y="0"/>
          <a:ext cx="0" cy="0"/>
          <a:chOff x="0" y="0"/>
          <a:chExt cx="0" cy="0"/>
        </a:xfrm>
      </p:grpSpPr>
      <p:sp>
        <p:nvSpPr>
          <p:cNvPr id="183" name="Google Shape;183;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4" name="Google Shape;184;p3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 name="Google Shape;185;p3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 name="Google Shape;186;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88" name="Google Shape;188;p35"/>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9" name="Shape 189"/>
        <p:cNvGrpSpPr/>
        <p:nvPr/>
      </p:nvGrpSpPr>
      <p:grpSpPr>
        <a:xfrm>
          <a:off x="0" y="0"/>
          <a:ext cx="0" cy="0"/>
          <a:chOff x="0" y="0"/>
          <a:chExt cx="0" cy="0"/>
        </a:xfrm>
      </p:grpSpPr>
      <p:sp>
        <p:nvSpPr>
          <p:cNvPr id="190" name="Google Shape;190;p36"/>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1" name="Google Shape;191;p3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92" name="Google Shape;192;p36"/>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3" name="Google Shape;193;p36"/>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94" name="Google Shape;194;p36"/>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5" name="Google Shape;195;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6" name="Google Shape;196;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97" name="Google Shape;197;p36"/>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8" name="Shape 198"/>
        <p:cNvGrpSpPr/>
        <p:nvPr/>
      </p:nvGrpSpPr>
      <p:grpSpPr>
        <a:xfrm>
          <a:off x="0" y="0"/>
          <a:ext cx="0" cy="0"/>
          <a:chOff x="0" y="0"/>
          <a:chExt cx="0" cy="0"/>
        </a:xfrm>
      </p:grpSpPr>
      <p:sp>
        <p:nvSpPr>
          <p:cNvPr id="199" name="Google Shape;199;p3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0" name="Google Shape;200;p3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1" name="Google Shape;201;p3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02" name="Google Shape;202;p37"/>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 name="Shape 203"/>
        <p:cNvGrpSpPr/>
        <p:nvPr/>
      </p:nvGrpSpPr>
      <p:grpSpPr>
        <a:xfrm>
          <a:off x="0" y="0"/>
          <a:ext cx="0" cy="0"/>
          <a:chOff x="0" y="0"/>
          <a:chExt cx="0" cy="0"/>
        </a:xfrm>
      </p:grpSpPr>
      <p:sp>
        <p:nvSpPr>
          <p:cNvPr id="204" name="Google Shape;204;p3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5" name="Google Shape;205;p3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06" name="Google Shape;206;p38"/>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7" name="Shape 207"/>
        <p:cNvGrpSpPr/>
        <p:nvPr/>
      </p:nvGrpSpPr>
      <p:grpSpPr>
        <a:xfrm>
          <a:off x="0" y="0"/>
          <a:ext cx="0" cy="0"/>
          <a:chOff x="0" y="0"/>
          <a:chExt cx="0" cy="0"/>
        </a:xfrm>
      </p:grpSpPr>
      <p:sp>
        <p:nvSpPr>
          <p:cNvPr id="208" name="Google Shape;208;p3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Nuni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9" name="Google Shape;209;p39"/>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10" name="Google Shape;210;p39"/>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11" name="Google Shape;211;p3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2" name="Google Shape;212;p3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13" name="Google Shape;213;p39"/>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4" name="Shape 214"/>
        <p:cNvGrpSpPr/>
        <p:nvPr/>
      </p:nvGrpSpPr>
      <p:grpSpPr>
        <a:xfrm>
          <a:off x="0" y="0"/>
          <a:ext cx="0" cy="0"/>
          <a:chOff x="0" y="0"/>
          <a:chExt cx="0" cy="0"/>
        </a:xfrm>
      </p:grpSpPr>
      <p:sp>
        <p:nvSpPr>
          <p:cNvPr id="215" name="Google Shape;215;p4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Nuni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6" name="Google Shape;216;p40"/>
          <p:cNvSpPr/>
          <p:nvPr>
            <p:ph idx="2" type="pic"/>
          </p:nvPr>
        </p:nvSpPr>
        <p:spPr>
          <a:xfrm>
            <a:off x="3887391" y="740569"/>
            <a:ext cx="4629150" cy="3655219"/>
          </a:xfrm>
          <a:prstGeom prst="rect">
            <a:avLst/>
          </a:prstGeom>
          <a:noFill/>
          <a:ln>
            <a:noFill/>
          </a:ln>
        </p:spPr>
      </p:sp>
      <p:sp>
        <p:nvSpPr>
          <p:cNvPr id="217" name="Google Shape;217;p40"/>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18" name="Google Shape;218;p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9" name="Google Shape;219;p4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20" name="Google Shape;220;p40"/>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1" name="Shape 221"/>
        <p:cNvGrpSpPr/>
        <p:nvPr/>
      </p:nvGrpSpPr>
      <p:grpSpPr>
        <a:xfrm>
          <a:off x="0" y="0"/>
          <a:ext cx="0" cy="0"/>
          <a:chOff x="0" y="0"/>
          <a:chExt cx="0" cy="0"/>
        </a:xfrm>
      </p:grpSpPr>
      <p:sp>
        <p:nvSpPr>
          <p:cNvPr id="222" name="Google Shape;222;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3" name="Google Shape;223;p41"/>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4" name="Google Shape;224;p4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5" name="Google Shape;225;p4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26" name="Google Shape;226;p41"/>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7" name="Shape 227"/>
        <p:cNvGrpSpPr/>
        <p:nvPr/>
      </p:nvGrpSpPr>
      <p:grpSpPr>
        <a:xfrm>
          <a:off x="0" y="0"/>
          <a:ext cx="0" cy="0"/>
          <a:chOff x="0" y="0"/>
          <a:chExt cx="0" cy="0"/>
        </a:xfrm>
      </p:grpSpPr>
      <p:sp>
        <p:nvSpPr>
          <p:cNvPr id="228" name="Google Shape;228;p42"/>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9" name="Google Shape;229;p42"/>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0" name="Google Shape;230;p4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1" name="Google Shape;231;p4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42"/>
          <p:cNvPicPr preferRelativeResize="0"/>
          <p:nvPr/>
        </p:nvPicPr>
        <p:blipFill rotWithShape="1">
          <a:blip r:embed="rId2">
            <a:alphaModFix/>
          </a:blip>
          <a:srcRect b="0" l="0" r="0" t="0"/>
          <a:stretch/>
        </p:blipFill>
        <p:spPr>
          <a:xfrm>
            <a:off x="4362066" y="4694250"/>
            <a:ext cx="419868" cy="4198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2.png"/><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theme" Target="../theme/theme2.xml"/><Relationship Id="rId14" Type="http://schemas.openxmlformats.org/officeDocument/2006/relationships/slideLayout" Target="../slideLayouts/slideLayout3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Nunito"/>
              <a:buNone/>
              <a:defRPr b="1" i="0" sz="3000" u="none" cap="none" strike="noStrike">
                <a:solidFill>
                  <a:schemeClr val="dk1"/>
                </a:solidFill>
                <a:latin typeface="Nunito"/>
                <a:ea typeface="Nunito"/>
                <a:cs typeface="Nunito"/>
                <a:sym typeface="Nuni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Nunito"/>
                <a:ea typeface="Nunito"/>
                <a:cs typeface="Nunito"/>
                <a:sym typeface="Nunito"/>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pic>
        <p:nvPicPr>
          <p:cNvPr id="149" name="Google Shape;149;p29"/>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150" name="Google Shape;150;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Nunito"/>
              <a:buNone/>
              <a:defRPr b="1" i="0" sz="3000" u="none" cap="none" strike="noStrike">
                <a:solidFill>
                  <a:schemeClr val="dk1"/>
                </a:solidFill>
                <a:latin typeface="Nunito"/>
                <a:ea typeface="Nunito"/>
                <a:cs typeface="Nunito"/>
                <a:sym typeface="Nuni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1" name="Google Shape;151;p2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Nunito"/>
                <a:ea typeface="Nunito"/>
                <a:cs typeface="Nunito"/>
                <a:sym typeface="Nunito"/>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 name="Google Shape;152;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 name="Google Shape;153;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hyperlink" Target="https://www.uni-med.net/en/sagesse-project-state-of-the-art-and-next-challenges/" TargetMode="External"/><Relationship Id="rId5" Type="http://schemas.openxmlformats.org/officeDocument/2006/relationships/hyperlink" Target="https://creativecommons.org/licenses/by/3.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prometheus-community.github.io/helm-char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hyperlink" Target="https://docs.google.com/presentation/d/1ye0CZ88YaCU1OJycSjtQ1j4LaRxayIic/edit?usp=share_link" TargetMode="External"/><Relationship Id="rId4" Type="http://schemas.openxmlformats.org/officeDocument/2006/relationships/hyperlink" Target="https://drive.google.com/file/d/1CfJ4XrtSFmZFgflBKn6cCdvEWhwxVKrF/view?usp=share_lin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jp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type="ctrTitle"/>
          </p:nvPr>
        </p:nvSpPr>
        <p:spPr>
          <a:xfrm>
            <a:off x="483125" y="1219351"/>
            <a:ext cx="8321100" cy="9849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Clr>
                <a:schemeClr val="dk1"/>
              </a:buClr>
              <a:buSzPts val="1100"/>
              <a:buFont typeface="Arial"/>
              <a:buNone/>
            </a:pPr>
            <a:r>
              <a:rPr lang="en" sz="3000">
                <a:solidFill>
                  <a:srgbClr val="0D0D0D"/>
                </a:solidFill>
                <a:highlight>
                  <a:srgbClr val="FFFFFF"/>
                </a:highlight>
              </a:rPr>
              <a:t>Let us do Kubernetes Monitoring </a:t>
            </a:r>
            <a:endParaRPr sz="3000">
              <a:solidFill>
                <a:srgbClr val="0D0D0D"/>
              </a:solidFill>
              <a:highlight>
                <a:srgbClr val="FFFFFF"/>
              </a:highlight>
            </a:endParaRPr>
          </a:p>
          <a:p>
            <a:pPr indent="0" lvl="0" marL="0" rtl="0" algn="ctr">
              <a:lnSpc>
                <a:spcPct val="100000"/>
              </a:lnSpc>
              <a:spcBef>
                <a:spcPts val="0"/>
              </a:spcBef>
              <a:spcAft>
                <a:spcPts val="0"/>
              </a:spcAft>
              <a:buClr>
                <a:schemeClr val="dk1"/>
              </a:buClr>
              <a:buSzPts val="1100"/>
              <a:buFont typeface="Arial"/>
              <a:buNone/>
            </a:pPr>
            <a:r>
              <a:rPr lang="en" sz="3000">
                <a:solidFill>
                  <a:srgbClr val="0D0D0D"/>
                </a:solidFill>
                <a:highlight>
                  <a:srgbClr val="FFFFFF"/>
                </a:highlight>
              </a:rPr>
              <a:t>along with AI-powered Observability!</a:t>
            </a:r>
            <a:endParaRPr sz="3000"/>
          </a:p>
        </p:txBody>
      </p:sp>
      <p:sp>
        <p:nvSpPr>
          <p:cNvPr id="238" name="Google Shape;238;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2"/>
          <p:cNvSpPr txBox="1"/>
          <p:nvPr/>
        </p:nvSpPr>
        <p:spPr>
          <a:xfrm>
            <a:off x="504203" y="959670"/>
            <a:ext cx="2424300" cy="1175100"/>
          </a:xfrm>
          <a:prstGeom prst="rect">
            <a:avLst/>
          </a:prstGeom>
          <a:noFill/>
          <a:ln>
            <a:noFill/>
          </a:ln>
        </p:spPr>
        <p:txBody>
          <a:bodyPr anchorCtr="0" anchor="ctr" bIns="17150" lIns="17150" spcFirstLastPara="1" rIns="17150" wrap="square" tIns="17150">
            <a:noAutofit/>
          </a:bodyPr>
          <a:lstStyle/>
          <a:p>
            <a:pPr indent="0" lvl="0" marL="0" rtl="0" algn="l">
              <a:lnSpc>
                <a:spcPct val="90000"/>
              </a:lnSpc>
              <a:spcBef>
                <a:spcPts val="0"/>
              </a:spcBef>
              <a:spcAft>
                <a:spcPts val="0"/>
              </a:spcAft>
              <a:buNone/>
            </a:pPr>
            <a:r>
              <a:rPr b="1" lang="en" sz="2100" u="sng">
                <a:solidFill>
                  <a:srgbClr val="002060"/>
                </a:solidFill>
                <a:latin typeface="Roboto"/>
                <a:ea typeface="Roboto"/>
                <a:cs typeface="Roboto"/>
                <a:sym typeface="Roboto"/>
              </a:rPr>
              <a:t>Why</a:t>
            </a:r>
            <a:r>
              <a:rPr b="1" lang="en" sz="2100">
                <a:solidFill>
                  <a:srgbClr val="002060"/>
                </a:solidFill>
                <a:latin typeface="Roboto"/>
                <a:ea typeface="Roboto"/>
                <a:cs typeface="Roboto"/>
                <a:sym typeface="Roboto"/>
              </a:rPr>
              <a:t> observability is </a:t>
            </a:r>
            <a:r>
              <a:rPr b="1" lang="en" sz="2100" u="sng">
                <a:solidFill>
                  <a:srgbClr val="002060"/>
                </a:solidFill>
                <a:latin typeface="Roboto"/>
                <a:ea typeface="Roboto"/>
                <a:cs typeface="Roboto"/>
                <a:sym typeface="Roboto"/>
              </a:rPr>
              <a:t>important</a:t>
            </a:r>
            <a:r>
              <a:rPr b="1" lang="en" sz="2100">
                <a:solidFill>
                  <a:srgbClr val="002060"/>
                </a:solidFill>
                <a:latin typeface="Roboto"/>
                <a:ea typeface="Roboto"/>
                <a:cs typeface="Roboto"/>
                <a:sym typeface="Roboto"/>
              </a:rPr>
              <a:t>?</a:t>
            </a:r>
            <a:endParaRPr b="1" sz="2100">
              <a:solidFill>
                <a:srgbClr val="002060"/>
              </a:solidFill>
              <a:latin typeface="Roboto"/>
              <a:ea typeface="Roboto"/>
              <a:cs typeface="Roboto"/>
              <a:sym typeface="Roboto"/>
            </a:endParaRPr>
          </a:p>
        </p:txBody>
      </p:sp>
      <p:sp>
        <p:nvSpPr>
          <p:cNvPr id="313" name="Google Shape;313;p52"/>
          <p:cNvSpPr txBox="1"/>
          <p:nvPr/>
        </p:nvSpPr>
        <p:spPr>
          <a:xfrm>
            <a:off x="3034513" y="753440"/>
            <a:ext cx="5265600" cy="36366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None/>
            </a:pPr>
            <a:r>
              <a:rPr b="1" i="0" lang="en" sz="1300" u="sng" cap="none" strike="noStrike">
                <a:solidFill>
                  <a:srgbClr val="002060"/>
                </a:solidFill>
                <a:latin typeface="Roboto"/>
                <a:ea typeface="Roboto"/>
                <a:cs typeface="Roboto"/>
                <a:sym typeface="Roboto"/>
              </a:rPr>
              <a:t>Hard to anticipate </a:t>
            </a:r>
            <a:r>
              <a:rPr b="0" i="0" lang="en" sz="1300" u="none" cap="none" strike="noStrike">
                <a:solidFill>
                  <a:srgbClr val="002060"/>
                </a:solidFill>
                <a:latin typeface="Roboto"/>
                <a:ea typeface="Roboto"/>
                <a:cs typeface="Roboto"/>
                <a:sym typeface="Roboto"/>
              </a:rPr>
              <a:t>the types of issues in modern applications. Hence, deeper system behavior insights are critical.</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More complex pipelines of </a:t>
            </a:r>
            <a:r>
              <a:rPr b="1" i="0" lang="en" sz="1300" u="sng" cap="none" strike="noStrike">
                <a:solidFill>
                  <a:srgbClr val="002060"/>
                </a:solidFill>
                <a:latin typeface="Roboto"/>
                <a:ea typeface="Roboto"/>
                <a:cs typeface="Roboto"/>
                <a:sym typeface="Roboto"/>
              </a:rPr>
              <a:t>DevOps &amp; AIOps </a:t>
            </a:r>
            <a:r>
              <a:rPr b="0" i="0" lang="en" sz="1300" u="none" cap="none" strike="noStrike">
                <a:solidFill>
                  <a:srgbClr val="002060"/>
                </a:solidFill>
                <a:latin typeface="Roboto"/>
                <a:ea typeface="Roboto"/>
                <a:cs typeface="Roboto"/>
                <a:sym typeface="Roboto"/>
              </a:rPr>
              <a:t>needs information beyond predefined data monitoring for smooth ITOM</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Effective observability can </a:t>
            </a:r>
            <a:r>
              <a:rPr b="1" i="0" lang="en" sz="1300" u="sng" cap="none" strike="noStrike">
                <a:solidFill>
                  <a:srgbClr val="002060"/>
                </a:solidFill>
                <a:latin typeface="Roboto"/>
                <a:ea typeface="Roboto"/>
                <a:cs typeface="Roboto"/>
                <a:sym typeface="Roboto"/>
              </a:rPr>
              <a:t>discover new issues and system behavior </a:t>
            </a:r>
            <a:r>
              <a:rPr b="0" i="0" lang="en" sz="1300" u="none" cap="none" strike="noStrike">
                <a:solidFill>
                  <a:srgbClr val="002060"/>
                </a:solidFill>
                <a:latin typeface="Roboto"/>
                <a:ea typeface="Roboto"/>
                <a:cs typeface="Roboto"/>
                <a:sym typeface="Roboto"/>
              </a:rPr>
              <a:t>continuously and automatically.  This is critical for the best </a:t>
            </a:r>
            <a:r>
              <a:rPr b="1" i="0" lang="en" sz="1300" u="sng" cap="none" strike="noStrike">
                <a:solidFill>
                  <a:srgbClr val="002060"/>
                </a:solidFill>
                <a:latin typeface="Roboto"/>
                <a:ea typeface="Roboto"/>
                <a:cs typeface="Roboto"/>
                <a:sym typeface="Roboto"/>
              </a:rPr>
              <a:t>service quality, </a:t>
            </a:r>
            <a:r>
              <a:rPr b="0" i="0" lang="en" sz="1300" u="sng" cap="none" strike="noStrike">
                <a:solidFill>
                  <a:srgbClr val="002060"/>
                </a:solidFill>
                <a:latin typeface="Roboto"/>
                <a:ea typeface="Roboto"/>
                <a:cs typeface="Roboto"/>
                <a:sym typeface="Roboto"/>
              </a:rPr>
              <a:t>customer experience </a:t>
            </a:r>
            <a:r>
              <a:rPr b="0" i="0" lang="en" sz="1300" u="none" cap="none" strike="noStrike">
                <a:solidFill>
                  <a:srgbClr val="002060"/>
                </a:solidFill>
                <a:latin typeface="Roboto"/>
                <a:ea typeface="Roboto"/>
                <a:cs typeface="Roboto"/>
                <a:sym typeface="Roboto"/>
              </a:rPr>
              <a:t>and hence business continuity.</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Enables SRE Teams for more </a:t>
            </a:r>
            <a:r>
              <a:rPr b="1" i="0" lang="en" sz="1300" u="sng" cap="none" strike="noStrike">
                <a:solidFill>
                  <a:srgbClr val="002060"/>
                </a:solidFill>
                <a:latin typeface="Roboto"/>
                <a:ea typeface="Roboto"/>
                <a:cs typeface="Roboto"/>
                <a:sym typeface="Roboto"/>
              </a:rPr>
              <a:t>secure and resilient </a:t>
            </a:r>
            <a:r>
              <a:rPr b="0" i="0" lang="en" sz="1300" u="none" cap="none" strike="noStrike">
                <a:solidFill>
                  <a:srgbClr val="002060"/>
                </a:solidFill>
                <a:latin typeface="Roboto"/>
                <a:ea typeface="Roboto"/>
                <a:cs typeface="Roboto"/>
                <a:sym typeface="Roboto"/>
              </a:rPr>
              <a:t>software deployments</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Effective Resource Management in highly scalable deployments (like multicluster Kubernetes deployments. </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Make the software solutions more </a:t>
            </a:r>
            <a:r>
              <a:rPr b="1" i="0" lang="en" sz="1300" u="sng" cap="none" strike="noStrike">
                <a:solidFill>
                  <a:srgbClr val="002060"/>
                </a:solidFill>
                <a:latin typeface="Roboto"/>
                <a:ea typeface="Roboto"/>
                <a:cs typeface="Roboto"/>
                <a:sym typeface="Roboto"/>
              </a:rPr>
              <a:t>cost effective</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p:txBody>
      </p:sp>
      <p:pic>
        <p:nvPicPr>
          <p:cNvPr id="314" name="Google Shape;314;p52"/>
          <p:cNvPicPr preferRelativeResize="0"/>
          <p:nvPr/>
        </p:nvPicPr>
        <p:blipFill rotWithShape="1">
          <a:blip r:embed="rId3">
            <a:alphaModFix/>
          </a:blip>
          <a:srcRect b="0" l="0" r="0" t="0"/>
          <a:stretch/>
        </p:blipFill>
        <p:spPr>
          <a:xfrm>
            <a:off x="720065" y="2040201"/>
            <a:ext cx="1705639" cy="16296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3"/>
          <p:cNvSpPr txBox="1"/>
          <p:nvPr/>
        </p:nvSpPr>
        <p:spPr>
          <a:xfrm>
            <a:off x="3406401" y="1053595"/>
            <a:ext cx="5049300" cy="30363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None/>
            </a:pPr>
            <a:r>
              <a:rPr b="1" i="0" lang="en" sz="1300" u="sng" cap="none" strike="noStrike">
                <a:solidFill>
                  <a:srgbClr val="002060"/>
                </a:solidFill>
                <a:latin typeface="Roboto"/>
                <a:ea typeface="Roboto"/>
                <a:cs typeface="Roboto"/>
                <a:sym typeface="Roboto"/>
              </a:rPr>
              <a:t>Source Silos</a:t>
            </a:r>
            <a:r>
              <a:rPr b="1" i="0" lang="en" sz="1300" u="none" cap="none" strike="noStrike">
                <a:solidFill>
                  <a:srgbClr val="002060"/>
                </a:solidFill>
                <a:latin typeface="Roboto"/>
                <a:ea typeface="Roboto"/>
                <a:cs typeface="Roboto"/>
                <a:sym typeface="Roboto"/>
              </a:rPr>
              <a:t> </a:t>
            </a:r>
            <a:r>
              <a:rPr b="0" i="0" lang="en" sz="1300" u="none" cap="none" strike="noStrike">
                <a:solidFill>
                  <a:srgbClr val="002060"/>
                </a:solidFill>
                <a:latin typeface="Roboto"/>
                <a:ea typeface="Roboto"/>
                <a:cs typeface="Roboto"/>
                <a:sym typeface="Roboto"/>
              </a:rPr>
              <a:t>: The source of data source are scattered and building single source of truth is hard</a:t>
            </a:r>
            <a:endParaRPr sz="500"/>
          </a:p>
          <a:p>
            <a:pPr indent="0" lvl="0" marL="0" marR="0" rtl="0" algn="l">
              <a:lnSpc>
                <a:spcPct val="100000"/>
              </a:lnSpc>
              <a:spcBef>
                <a:spcPts val="0"/>
              </a:spcBef>
              <a:spcAft>
                <a:spcPts val="0"/>
              </a:spcAft>
              <a:buNone/>
            </a:pPr>
            <a:r>
              <a:t/>
            </a:r>
            <a:endParaRPr b="0" i="0" sz="1300" u="sng"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1" i="0" lang="en" sz="1300" u="sng" cap="none" strike="noStrike">
                <a:solidFill>
                  <a:srgbClr val="002060"/>
                </a:solidFill>
                <a:latin typeface="Roboto"/>
                <a:ea typeface="Roboto"/>
                <a:cs typeface="Roboto"/>
                <a:sym typeface="Roboto"/>
              </a:rPr>
              <a:t>Observable System Design</a:t>
            </a:r>
            <a:r>
              <a:rPr b="0" i="0" lang="en" sz="1300" u="none" cap="none" strike="noStrike">
                <a:solidFill>
                  <a:srgbClr val="002060"/>
                </a:solidFill>
                <a:latin typeface="Roboto"/>
                <a:ea typeface="Roboto"/>
                <a:cs typeface="Roboto"/>
                <a:sym typeface="Roboto"/>
              </a:rPr>
              <a:t> : The system needs to be designed as observable and many systems lack right instrumentation for effective observability solutions</a:t>
            </a:r>
            <a:endParaRPr sz="500"/>
          </a:p>
          <a:p>
            <a:pPr indent="0" lvl="0" marL="0" marR="0" rtl="0" algn="l">
              <a:lnSpc>
                <a:spcPct val="100000"/>
              </a:lnSpc>
              <a:spcBef>
                <a:spcPts val="0"/>
              </a:spcBef>
              <a:spcAft>
                <a:spcPts val="0"/>
              </a:spcAft>
              <a:buNone/>
            </a:pPr>
            <a:r>
              <a:t/>
            </a:r>
            <a:endParaRPr b="0" i="0" sz="1300" u="sng"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1" i="0" lang="en" sz="1300" u="sng" cap="none" strike="noStrike">
                <a:solidFill>
                  <a:srgbClr val="002060"/>
                </a:solidFill>
                <a:latin typeface="Roboto"/>
                <a:ea typeface="Roboto"/>
                <a:cs typeface="Roboto"/>
                <a:sym typeface="Roboto"/>
              </a:rPr>
              <a:t>Too Many Tools</a:t>
            </a:r>
            <a:r>
              <a:rPr b="1" i="0" lang="en" sz="1300" u="none" cap="none" strike="noStrike">
                <a:solidFill>
                  <a:srgbClr val="002060"/>
                </a:solidFill>
                <a:latin typeface="Roboto"/>
                <a:ea typeface="Roboto"/>
                <a:cs typeface="Roboto"/>
                <a:sym typeface="Roboto"/>
              </a:rPr>
              <a:t> </a:t>
            </a:r>
            <a:r>
              <a:rPr b="0" i="0" lang="en" sz="1300" u="none" cap="none" strike="noStrike">
                <a:solidFill>
                  <a:srgbClr val="002060"/>
                </a:solidFill>
                <a:latin typeface="Roboto"/>
                <a:ea typeface="Roboto"/>
                <a:cs typeface="Roboto"/>
                <a:sym typeface="Roboto"/>
              </a:rPr>
              <a:t>: too many tools, incompatible interfaces and hard to build inter dependencies of the data</a:t>
            </a:r>
            <a:endParaRPr b="0" i="0" sz="1300" u="sng"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1" i="0" lang="en" sz="1300" u="sng" cap="none" strike="noStrike">
                <a:solidFill>
                  <a:srgbClr val="002060"/>
                </a:solidFill>
                <a:latin typeface="Roboto"/>
                <a:ea typeface="Roboto"/>
                <a:cs typeface="Roboto"/>
                <a:sym typeface="Roboto"/>
              </a:rPr>
              <a:t>Huge volume</a:t>
            </a:r>
            <a:r>
              <a:rPr b="1" i="0" lang="en" sz="1300" u="none" cap="none" strike="noStrike">
                <a:solidFill>
                  <a:srgbClr val="002060"/>
                </a:solidFill>
                <a:latin typeface="Roboto"/>
                <a:ea typeface="Roboto"/>
                <a:cs typeface="Roboto"/>
                <a:sym typeface="Roboto"/>
              </a:rPr>
              <a:t> </a:t>
            </a:r>
            <a:r>
              <a:rPr b="0" i="0" lang="en" sz="1300" u="none" cap="none" strike="noStrike">
                <a:solidFill>
                  <a:srgbClr val="002060"/>
                </a:solidFill>
                <a:latin typeface="Roboto"/>
                <a:ea typeface="Roboto"/>
                <a:cs typeface="Roboto"/>
                <a:sym typeface="Roboto"/>
              </a:rPr>
              <a:t>:  The volume of raw data collected is huge (and growing exponentially)</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1" i="0" lang="en" sz="1300" u="sng" cap="none" strike="noStrike">
                <a:solidFill>
                  <a:srgbClr val="002060"/>
                </a:solidFill>
                <a:latin typeface="Roboto"/>
                <a:ea typeface="Roboto"/>
                <a:cs typeface="Roboto"/>
                <a:sym typeface="Roboto"/>
              </a:rPr>
              <a:t>Unstructured Data</a:t>
            </a:r>
            <a:r>
              <a:rPr b="1" i="0" lang="en" sz="1300" u="none" cap="none" strike="noStrike">
                <a:solidFill>
                  <a:srgbClr val="002060"/>
                </a:solidFill>
                <a:latin typeface="Roboto"/>
                <a:ea typeface="Roboto"/>
                <a:cs typeface="Roboto"/>
                <a:sym typeface="Roboto"/>
              </a:rPr>
              <a:t> </a:t>
            </a:r>
            <a:r>
              <a:rPr b="0" i="0" lang="en" sz="1300" u="none" cap="none" strike="noStrike">
                <a:solidFill>
                  <a:srgbClr val="002060"/>
                </a:solidFill>
                <a:latin typeface="Roboto"/>
                <a:ea typeface="Roboto"/>
                <a:cs typeface="Roboto"/>
                <a:sym typeface="Roboto"/>
              </a:rPr>
              <a:t>: Processing demand is on unstructured data. Also the variety,  velocity and complexity are very dynamic</a:t>
            </a:r>
            <a:endParaRPr sz="500"/>
          </a:p>
        </p:txBody>
      </p:sp>
      <p:pic>
        <p:nvPicPr>
          <p:cNvPr id="320" name="Google Shape;320;p53"/>
          <p:cNvPicPr preferRelativeResize="0"/>
          <p:nvPr/>
        </p:nvPicPr>
        <p:blipFill rotWithShape="1">
          <a:blip r:embed="rId3">
            <a:alphaModFix/>
          </a:blip>
          <a:srcRect b="0" l="0" r="0" t="0"/>
          <a:stretch/>
        </p:blipFill>
        <p:spPr>
          <a:xfrm>
            <a:off x="423991" y="1547636"/>
            <a:ext cx="2714787" cy="1525711"/>
          </a:xfrm>
          <a:prstGeom prst="rect">
            <a:avLst/>
          </a:prstGeom>
          <a:noFill/>
          <a:ln>
            <a:noFill/>
          </a:ln>
        </p:spPr>
      </p:pic>
      <p:sp>
        <p:nvSpPr>
          <p:cNvPr id="321" name="Google Shape;321;p53"/>
          <p:cNvSpPr txBox="1"/>
          <p:nvPr/>
        </p:nvSpPr>
        <p:spPr>
          <a:xfrm>
            <a:off x="94366" y="4753526"/>
            <a:ext cx="2288700" cy="963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None/>
            </a:pPr>
            <a:r>
              <a:rPr b="0" i="0" lang="en" sz="400" u="sng" cap="none" strike="noStrike">
                <a:solidFill>
                  <a:srgbClr val="0000FF"/>
                </a:solidFill>
                <a:latin typeface="Calibri"/>
                <a:ea typeface="Calibri"/>
                <a:cs typeface="Calibri"/>
                <a:sym typeface="Calibri"/>
                <a:hlinkClick r:id="rId4">
                  <a:extLst>
                    <a:ext uri="{A12FA001-AC4F-418D-AE19-62706E023703}">
                      <ahyp:hlinkClr val="tx"/>
                    </a:ext>
                  </a:extLst>
                </a:hlinkClick>
              </a:rPr>
              <a:t>This Photo</a:t>
            </a:r>
            <a:r>
              <a:rPr b="0" i="0" lang="en" sz="400" u="none" cap="none" strike="noStrike">
                <a:solidFill>
                  <a:srgbClr val="7030A0"/>
                </a:solidFill>
                <a:latin typeface="Calibri"/>
                <a:ea typeface="Calibri"/>
                <a:cs typeface="Calibri"/>
                <a:sym typeface="Calibri"/>
              </a:rPr>
              <a:t> by Unknown Author is licensed under </a:t>
            </a:r>
            <a:r>
              <a:rPr b="0" i="0" lang="en" sz="400" u="sng" cap="none" strike="noStrike">
                <a:solidFill>
                  <a:srgbClr val="0000FF"/>
                </a:solidFill>
                <a:latin typeface="Calibri"/>
                <a:ea typeface="Calibri"/>
                <a:cs typeface="Calibri"/>
                <a:sym typeface="Calibri"/>
                <a:hlinkClick r:id="rId5">
                  <a:extLst>
                    <a:ext uri="{A12FA001-AC4F-418D-AE19-62706E023703}">
                      <ahyp:hlinkClr val="tx"/>
                    </a:ext>
                  </a:extLst>
                </a:hlinkClick>
              </a:rPr>
              <a:t>CC BY</a:t>
            </a:r>
            <a:endParaRPr b="0" i="0" sz="400" u="none" cap="none" strike="noStrike">
              <a:solidFill>
                <a:srgbClr val="7030A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4"/>
          <p:cNvPicPr preferRelativeResize="0"/>
          <p:nvPr>
            <p:ph idx="4294967295" type="body"/>
          </p:nvPr>
        </p:nvPicPr>
        <p:blipFill rotWithShape="1">
          <a:blip r:embed="rId3">
            <a:alphaModFix/>
          </a:blip>
          <a:srcRect b="0" l="0" r="0" t="0"/>
          <a:stretch/>
        </p:blipFill>
        <p:spPr>
          <a:xfrm>
            <a:off x="129000" y="1752161"/>
            <a:ext cx="2742900" cy="1279200"/>
          </a:xfrm>
          <a:prstGeom prst="rect">
            <a:avLst/>
          </a:prstGeom>
          <a:noFill/>
          <a:ln>
            <a:noFill/>
          </a:ln>
        </p:spPr>
      </p:pic>
      <p:sp>
        <p:nvSpPr>
          <p:cNvPr id="327" name="Google Shape;327;p54"/>
          <p:cNvSpPr txBox="1"/>
          <p:nvPr/>
        </p:nvSpPr>
        <p:spPr>
          <a:xfrm>
            <a:off x="3442996" y="1450938"/>
            <a:ext cx="5640300" cy="18816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None/>
            </a:pPr>
            <a:r>
              <a:rPr b="0" i="0" lang="en" sz="1200" u="none" cap="none" strike="noStrike">
                <a:solidFill>
                  <a:srgbClr val="002060"/>
                </a:solidFill>
                <a:latin typeface="Roboto"/>
                <a:ea typeface="Roboto"/>
                <a:cs typeface="Roboto"/>
                <a:sym typeface="Roboto"/>
              </a:rPr>
              <a:t>For effective e2e Observability:</a:t>
            </a:r>
            <a:endParaRPr sz="500"/>
          </a:p>
          <a:p>
            <a:pPr indent="0" lvl="0" marL="0" marR="0" rtl="0" algn="l">
              <a:lnSpc>
                <a:spcPct val="100000"/>
              </a:lnSpc>
              <a:spcBef>
                <a:spcPts val="0"/>
              </a:spcBef>
              <a:spcAft>
                <a:spcPts val="0"/>
              </a:spcAft>
              <a:buNone/>
            </a:pPr>
            <a:r>
              <a:t/>
            </a:r>
            <a:endParaRPr b="0" i="0" sz="12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200" u="none" cap="none" strike="noStrike">
                <a:solidFill>
                  <a:srgbClr val="002060"/>
                </a:solidFill>
                <a:latin typeface="Roboto"/>
                <a:ea typeface="Roboto"/>
                <a:cs typeface="Roboto"/>
                <a:sym typeface="Roboto"/>
              </a:rPr>
              <a:t>We need </a:t>
            </a:r>
            <a:r>
              <a:rPr b="1" i="0" lang="en" sz="1200" u="sng" cap="none" strike="noStrike">
                <a:solidFill>
                  <a:srgbClr val="002060"/>
                </a:solidFill>
                <a:latin typeface="Roboto"/>
                <a:ea typeface="Roboto"/>
                <a:cs typeface="Roboto"/>
                <a:sym typeface="Roboto"/>
              </a:rPr>
              <a:t>Single Source of Truth </a:t>
            </a:r>
            <a:r>
              <a:rPr b="1" i="0" lang="en" sz="1200" u="none" cap="none" strike="noStrike">
                <a:solidFill>
                  <a:srgbClr val="002060"/>
                </a:solidFill>
                <a:latin typeface="Roboto"/>
                <a:ea typeface="Roboto"/>
                <a:cs typeface="Roboto"/>
                <a:sym typeface="Roboto"/>
              </a:rPr>
              <a:t>(SSoT)</a:t>
            </a:r>
            <a:endParaRPr sz="500"/>
          </a:p>
          <a:p>
            <a:pPr indent="0" lvl="0" marL="0" marR="0" rtl="0" algn="l">
              <a:lnSpc>
                <a:spcPct val="100000"/>
              </a:lnSpc>
              <a:spcBef>
                <a:spcPts val="0"/>
              </a:spcBef>
              <a:spcAft>
                <a:spcPts val="0"/>
              </a:spcAft>
              <a:buNone/>
            </a:pPr>
            <a:r>
              <a:t/>
            </a:r>
            <a:endParaRPr b="0" i="0" sz="12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200" u="none" cap="none" strike="noStrike">
                <a:solidFill>
                  <a:srgbClr val="002060"/>
                </a:solidFill>
                <a:latin typeface="Roboto"/>
                <a:ea typeface="Roboto"/>
                <a:cs typeface="Roboto"/>
                <a:sym typeface="Roboto"/>
              </a:rPr>
              <a:t>Bring </a:t>
            </a:r>
            <a:r>
              <a:rPr b="1" i="0" lang="en" sz="1200" u="sng" cap="none" strike="noStrike">
                <a:solidFill>
                  <a:srgbClr val="002060"/>
                </a:solidFill>
                <a:latin typeface="Roboto"/>
                <a:ea typeface="Roboto"/>
                <a:cs typeface="Roboto"/>
                <a:sym typeface="Roboto"/>
              </a:rPr>
              <a:t>consolidation</a:t>
            </a:r>
            <a:r>
              <a:rPr b="0" i="0" lang="en" sz="1200" u="none" cap="none" strike="noStrike">
                <a:solidFill>
                  <a:srgbClr val="002060"/>
                </a:solidFill>
                <a:latin typeface="Roboto"/>
                <a:ea typeface="Roboto"/>
                <a:cs typeface="Roboto"/>
                <a:sym typeface="Roboto"/>
              </a:rPr>
              <a:t> of distributed &amp; scattered data source through SSoT interfaces</a:t>
            </a:r>
            <a:endParaRPr sz="500"/>
          </a:p>
          <a:p>
            <a:pPr indent="0" lvl="0" marL="0" marR="0" rtl="0" algn="l">
              <a:lnSpc>
                <a:spcPct val="100000"/>
              </a:lnSpc>
              <a:spcBef>
                <a:spcPts val="0"/>
              </a:spcBef>
              <a:spcAft>
                <a:spcPts val="0"/>
              </a:spcAft>
              <a:buNone/>
            </a:pPr>
            <a:r>
              <a:t/>
            </a:r>
            <a:endParaRPr b="0" i="0" sz="12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1" i="0" lang="en" sz="1200" u="sng" cap="none" strike="noStrike">
                <a:solidFill>
                  <a:srgbClr val="002060"/>
                </a:solidFill>
                <a:latin typeface="Roboto"/>
                <a:ea typeface="Roboto"/>
                <a:cs typeface="Roboto"/>
                <a:sym typeface="Roboto"/>
              </a:rPr>
              <a:t>Unified</a:t>
            </a:r>
            <a:r>
              <a:rPr b="0" i="0" lang="en" sz="1200" u="none" cap="none" strike="noStrike">
                <a:solidFill>
                  <a:srgbClr val="002060"/>
                </a:solidFill>
                <a:latin typeface="Roboto"/>
                <a:ea typeface="Roboto"/>
                <a:cs typeface="Roboto"/>
                <a:sym typeface="Roboto"/>
              </a:rPr>
              <a:t> Observability Tools </a:t>
            </a:r>
            <a:endParaRPr sz="500"/>
          </a:p>
          <a:p>
            <a:pPr indent="0" lvl="0" marL="0" marR="0" rtl="0" algn="l">
              <a:lnSpc>
                <a:spcPct val="100000"/>
              </a:lnSpc>
              <a:spcBef>
                <a:spcPts val="0"/>
              </a:spcBef>
              <a:spcAft>
                <a:spcPts val="0"/>
              </a:spcAft>
              <a:buNone/>
            </a:pPr>
            <a:r>
              <a:t/>
            </a:r>
            <a:endParaRPr b="0" i="0" sz="12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200" u="none" cap="none" strike="noStrike">
                <a:solidFill>
                  <a:srgbClr val="002060"/>
                </a:solidFill>
                <a:latin typeface="Roboto"/>
                <a:ea typeface="Roboto"/>
                <a:cs typeface="Roboto"/>
                <a:sym typeface="Roboto"/>
              </a:rPr>
              <a:t>Right </a:t>
            </a:r>
            <a:r>
              <a:rPr b="1" i="0" lang="en" sz="1200" u="sng" cap="none" strike="noStrike">
                <a:solidFill>
                  <a:srgbClr val="002060"/>
                </a:solidFill>
                <a:latin typeface="Roboto"/>
                <a:ea typeface="Roboto"/>
                <a:cs typeface="Roboto"/>
                <a:sym typeface="Roboto"/>
              </a:rPr>
              <a:t>AI/ML </a:t>
            </a:r>
            <a:r>
              <a:rPr b="0" i="0" lang="en" sz="1200" u="none" cap="none" strike="noStrike">
                <a:solidFill>
                  <a:srgbClr val="002060"/>
                </a:solidFill>
                <a:latin typeface="Roboto"/>
                <a:ea typeface="Roboto"/>
                <a:cs typeface="Roboto"/>
                <a:sym typeface="Roboto"/>
              </a:rPr>
              <a:t>modules, 100% </a:t>
            </a:r>
            <a:r>
              <a:rPr b="0" i="0" lang="en" sz="1200" u="sng" cap="none" strike="noStrike">
                <a:solidFill>
                  <a:srgbClr val="002060"/>
                </a:solidFill>
                <a:latin typeface="Roboto"/>
                <a:ea typeface="Roboto"/>
                <a:cs typeface="Roboto"/>
                <a:sym typeface="Roboto"/>
              </a:rPr>
              <a:t>Automation</a:t>
            </a:r>
            <a:r>
              <a:rPr b="0" i="0" lang="en" sz="1200" u="none" cap="none" strike="noStrike">
                <a:solidFill>
                  <a:srgbClr val="002060"/>
                </a:solidFill>
                <a:latin typeface="Roboto"/>
                <a:ea typeface="Roboto"/>
                <a:cs typeface="Roboto"/>
                <a:sym typeface="Roboto"/>
              </a:rPr>
              <a:t>  </a:t>
            </a:r>
            <a:endParaRPr sz="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5"/>
          <p:cNvPicPr preferRelativeResize="0"/>
          <p:nvPr/>
        </p:nvPicPr>
        <p:blipFill rotWithShape="1">
          <a:blip r:embed="rId3">
            <a:alphaModFix/>
          </a:blip>
          <a:srcRect b="0" l="0" r="0" t="0"/>
          <a:stretch/>
        </p:blipFill>
        <p:spPr>
          <a:xfrm>
            <a:off x="409280" y="1927207"/>
            <a:ext cx="2062765" cy="1715436"/>
          </a:xfrm>
          <a:prstGeom prst="rect">
            <a:avLst/>
          </a:prstGeom>
          <a:noFill/>
          <a:ln>
            <a:noFill/>
          </a:ln>
        </p:spPr>
      </p:pic>
      <p:sp>
        <p:nvSpPr>
          <p:cNvPr id="333" name="Google Shape;333;p55"/>
          <p:cNvSpPr txBox="1"/>
          <p:nvPr/>
        </p:nvSpPr>
        <p:spPr>
          <a:xfrm>
            <a:off x="2937820" y="2335035"/>
            <a:ext cx="5472300" cy="8505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Cloud Native Project Landscape for Observability &amp; Analysis is </a:t>
            </a:r>
            <a:r>
              <a:rPr b="0" i="0" lang="en" sz="4000" u="none" cap="none" strike="noStrike">
                <a:solidFill>
                  <a:srgbClr val="002060"/>
                </a:solidFill>
                <a:latin typeface="Roboto"/>
                <a:ea typeface="Roboto"/>
                <a:cs typeface="Roboto"/>
                <a:sym typeface="Roboto"/>
              </a:rPr>
              <a:t>Growing!</a:t>
            </a:r>
            <a:endParaRPr b="0" i="0" sz="1300" u="none" cap="none" strike="noStrike">
              <a:solidFill>
                <a:srgbClr val="00206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6"/>
          <p:cNvPicPr preferRelativeResize="0"/>
          <p:nvPr/>
        </p:nvPicPr>
        <p:blipFill rotWithShape="1">
          <a:blip r:embed="rId3">
            <a:alphaModFix/>
          </a:blip>
          <a:srcRect b="0" l="0" r="0" t="0"/>
          <a:stretch/>
        </p:blipFill>
        <p:spPr>
          <a:xfrm>
            <a:off x="275235" y="1006700"/>
            <a:ext cx="8589055" cy="3338830"/>
          </a:xfrm>
          <a:prstGeom prst="rect">
            <a:avLst/>
          </a:prstGeom>
          <a:noFill/>
          <a:ln>
            <a:noFill/>
          </a:ln>
        </p:spPr>
      </p:pic>
      <p:sp>
        <p:nvSpPr>
          <p:cNvPr id="339" name="Google Shape;339;p56"/>
          <p:cNvSpPr txBox="1"/>
          <p:nvPr>
            <p:ph idx="4294967295" type="title"/>
          </p:nvPr>
        </p:nvSpPr>
        <p:spPr>
          <a:xfrm>
            <a:off x="275235" y="177947"/>
            <a:ext cx="6283800" cy="643500"/>
          </a:xfrm>
          <a:prstGeom prst="rect">
            <a:avLst/>
          </a:prstGeom>
          <a:noFill/>
          <a:ln>
            <a:noFill/>
          </a:ln>
        </p:spPr>
        <p:txBody>
          <a:bodyPr anchorCtr="0" anchor="ctr" bIns="17150" lIns="17150" spcFirstLastPara="1" rIns="17150" wrap="square" tIns="17150">
            <a:normAutofit/>
          </a:bodyPr>
          <a:lstStyle/>
          <a:p>
            <a:pPr indent="0" lvl="0" marL="0" marR="0" rtl="0" algn="l">
              <a:lnSpc>
                <a:spcPct val="90000"/>
              </a:lnSpc>
              <a:spcBef>
                <a:spcPts val="0"/>
              </a:spcBef>
              <a:spcAft>
                <a:spcPts val="0"/>
              </a:spcAft>
              <a:buClr>
                <a:schemeClr val="accent6"/>
              </a:buClr>
              <a:buSzPts val="2300"/>
              <a:buFont typeface="Helvetica Neue"/>
              <a:buNone/>
            </a:pPr>
            <a:r>
              <a:rPr b="0" lang="en" sz="1800">
                <a:solidFill>
                  <a:srgbClr val="002060"/>
                </a:solidFill>
                <a:latin typeface="Roboto"/>
                <a:ea typeface="Roboto"/>
                <a:cs typeface="Roboto"/>
                <a:sym typeface="Roboto"/>
              </a:rPr>
              <a:t>Observability &amp; Analysis : </a:t>
            </a:r>
            <a:r>
              <a:rPr b="1" lang="en" sz="1800">
                <a:solidFill>
                  <a:srgbClr val="002060"/>
                </a:solidFill>
                <a:latin typeface="Roboto"/>
                <a:ea typeface="Roboto"/>
                <a:cs typeface="Roboto"/>
                <a:sym typeface="Roboto"/>
              </a:rPr>
              <a:t>Monitoring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7"/>
          <p:cNvPicPr preferRelativeResize="0"/>
          <p:nvPr/>
        </p:nvPicPr>
        <p:blipFill rotWithShape="1">
          <a:blip r:embed="rId3">
            <a:alphaModFix/>
          </a:blip>
          <a:srcRect b="0" l="0" r="0" t="0"/>
          <a:stretch/>
        </p:blipFill>
        <p:spPr>
          <a:xfrm>
            <a:off x="0" y="706711"/>
            <a:ext cx="9139238" cy="1642887"/>
          </a:xfrm>
          <a:prstGeom prst="rect">
            <a:avLst/>
          </a:prstGeom>
          <a:noFill/>
          <a:ln>
            <a:noFill/>
          </a:ln>
        </p:spPr>
      </p:pic>
      <p:pic>
        <p:nvPicPr>
          <p:cNvPr id="345" name="Google Shape;345;p57"/>
          <p:cNvPicPr preferRelativeResize="0"/>
          <p:nvPr/>
        </p:nvPicPr>
        <p:blipFill rotWithShape="1">
          <a:blip r:embed="rId4">
            <a:alphaModFix/>
          </a:blip>
          <a:srcRect b="0" l="0" r="0" t="0"/>
          <a:stretch/>
        </p:blipFill>
        <p:spPr>
          <a:xfrm>
            <a:off x="0" y="2999729"/>
            <a:ext cx="9139236" cy="1604228"/>
          </a:xfrm>
          <a:prstGeom prst="rect">
            <a:avLst/>
          </a:prstGeom>
          <a:noFill/>
          <a:ln>
            <a:noFill/>
          </a:ln>
        </p:spPr>
      </p:pic>
      <p:sp>
        <p:nvSpPr>
          <p:cNvPr id="346" name="Google Shape;346;p57"/>
          <p:cNvSpPr txBox="1"/>
          <p:nvPr>
            <p:ph idx="4294967295" type="title"/>
          </p:nvPr>
        </p:nvSpPr>
        <p:spPr>
          <a:xfrm>
            <a:off x="223747" y="160620"/>
            <a:ext cx="6283800" cy="642900"/>
          </a:xfrm>
          <a:prstGeom prst="rect">
            <a:avLst/>
          </a:prstGeom>
          <a:noFill/>
          <a:ln>
            <a:noFill/>
          </a:ln>
        </p:spPr>
        <p:txBody>
          <a:bodyPr anchorCtr="0" anchor="ctr" bIns="17150" lIns="17150" spcFirstLastPara="1" rIns="17150" wrap="square" tIns="17150">
            <a:normAutofit/>
          </a:bodyPr>
          <a:lstStyle/>
          <a:p>
            <a:pPr indent="0" lvl="0" marL="0" marR="0" rtl="0" algn="l">
              <a:lnSpc>
                <a:spcPct val="90000"/>
              </a:lnSpc>
              <a:spcBef>
                <a:spcPts val="0"/>
              </a:spcBef>
              <a:spcAft>
                <a:spcPts val="0"/>
              </a:spcAft>
              <a:buClr>
                <a:schemeClr val="accent6"/>
              </a:buClr>
              <a:buSzPts val="2300"/>
              <a:buFont typeface="Helvetica Neue"/>
              <a:buNone/>
            </a:pPr>
            <a:r>
              <a:rPr b="0" lang="en" sz="1800">
                <a:solidFill>
                  <a:srgbClr val="002060"/>
                </a:solidFill>
                <a:latin typeface="Roboto"/>
                <a:ea typeface="Roboto"/>
                <a:cs typeface="Roboto"/>
                <a:sym typeface="Roboto"/>
              </a:rPr>
              <a:t>Observability &amp; Analysis </a:t>
            </a:r>
            <a:r>
              <a:rPr lang="en" sz="1800">
                <a:solidFill>
                  <a:srgbClr val="002060"/>
                </a:solidFill>
                <a:latin typeface="Roboto"/>
                <a:ea typeface="Roboto"/>
                <a:cs typeface="Roboto"/>
                <a:sym typeface="Roboto"/>
              </a:rPr>
              <a:t>: </a:t>
            </a:r>
            <a:r>
              <a:rPr b="1" lang="en" sz="1800">
                <a:solidFill>
                  <a:srgbClr val="002060"/>
                </a:solidFill>
                <a:latin typeface="Roboto"/>
                <a:ea typeface="Roboto"/>
                <a:cs typeface="Roboto"/>
                <a:sym typeface="Roboto"/>
              </a:rPr>
              <a:t>Logging</a:t>
            </a:r>
            <a:endParaRPr/>
          </a:p>
        </p:txBody>
      </p:sp>
      <p:sp>
        <p:nvSpPr>
          <p:cNvPr id="347" name="Google Shape;347;p57"/>
          <p:cNvSpPr txBox="1"/>
          <p:nvPr/>
        </p:nvSpPr>
        <p:spPr>
          <a:xfrm>
            <a:off x="157032" y="2436922"/>
            <a:ext cx="6283500" cy="6432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02060"/>
              </a:buClr>
              <a:buSzPts val="1800"/>
              <a:buFont typeface="Arial"/>
              <a:buNone/>
            </a:pPr>
            <a:r>
              <a:rPr b="0" i="0" lang="en" sz="1800" u="none" cap="none" strike="noStrike">
                <a:solidFill>
                  <a:srgbClr val="002060"/>
                </a:solidFill>
                <a:latin typeface="Roboto"/>
                <a:ea typeface="Roboto"/>
                <a:cs typeface="Roboto"/>
                <a:sym typeface="Roboto"/>
              </a:rPr>
              <a:t>Observability &amp; Analysis : </a:t>
            </a:r>
            <a:r>
              <a:rPr b="1" i="0" lang="en" sz="1800" u="none" cap="none" strike="noStrike">
                <a:solidFill>
                  <a:srgbClr val="002060"/>
                </a:solidFill>
                <a:latin typeface="Roboto"/>
                <a:ea typeface="Roboto"/>
                <a:cs typeface="Roboto"/>
                <a:sym typeface="Roboto"/>
              </a:rPr>
              <a:t>Tracing</a:t>
            </a:r>
            <a:endParaRPr sz="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8"/>
          <p:cNvPicPr preferRelativeResize="0"/>
          <p:nvPr/>
        </p:nvPicPr>
        <p:blipFill rotWithShape="1">
          <a:blip r:embed="rId3">
            <a:alphaModFix/>
          </a:blip>
          <a:srcRect b="0" l="0" r="0" t="0"/>
          <a:stretch/>
        </p:blipFill>
        <p:spPr>
          <a:xfrm>
            <a:off x="423656" y="941327"/>
            <a:ext cx="7666198" cy="982553"/>
          </a:xfrm>
          <a:prstGeom prst="rect">
            <a:avLst/>
          </a:prstGeom>
          <a:noFill/>
          <a:ln>
            <a:noFill/>
          </a:ln>
        </p:spPr>
      </p:pic>
      <p:pic>
        <p:nvPicPr>
          <p:cNvPr id="353" name="Google Shape;353;p58"/>
          <p:cNvPicPr preferRelativeResize="0"/>
          <p:nvPr/>
        </p:nvPicPr>
        <p:blipFill rotWithShape="1">
          <a:blip r:embed="rId4">
            <a:alphaModFix/>
          </a:blip>
          <a:srcRect b="0" l="0" r="0" t="0"/>
          <a:stretch/>
        </p:blipFill>
        <p:spPr>
          <a:xfrm>
            <a:off x="317211" y="2874821"/>
            <a:ext cx="8509585" cy="1435229"/>
          </a:xfrm>
          <a:prstGeom prst="rect">
            <a:avLst/>
          </a:prstGeom>
          <a:noFill/>
          <a:ln>
            <a:noFill/>
          </a:ln>
        </p:spPr>
      </p:pic>
      <p:sp>
        <p:nvSpPr>
          <p:cNvPr id="354" name="Google Shape;354;p58"/>
          <p:cNvSpPr txBox="1"/>
          <p:nvPr>
            <p:ph idx="4294967295" type="title"/>
          </p:nvPr>
        </p:nvSpPr>
        <p:spPr>
          <a:xfrm>
            <a:off x="574840" y="356975"/>
            <a:ext cx="6283800" cy="642900"/>
          </a:xfrm>
          <a:prstGeom prst="rect">
            <a:avLst/>
          </a:prstGeom>
          <a:noFill/>
          <a:ln>
            <a:noFill/>
          </a:ln>
        </p:spPr>
        <p:txBody>
          <a:bodyPr anchorCtr="0" anchor="ctr" bIns="17150" lIns="17150" spcFirstLastPara="1" rIns="17150" wrap="square" tIns="17150">
            <a:normAutofit/>
          </a:bodyPr>
          <a:lstStyle/>
          <a:p>
            <a:pPr indent="0" lvl="0" marL="0" marR="0" rtl="0" algn="l">
              <a:lnSpc>
                <a:spcPct val="90000"/>
              </a:lnSpc>
              <a:spcBef>
                <a:spcPts val="0"/>
              </a:spcBef>
              <a:spcAft>
                <a:spcPts val="0"/>
              </a:spcAft>
              <a:buClr>
                <a:schemeClr val="accent6"/>
              </a:buClr>
              <a:buSzPts val="2300"/>
              <a:buFont typeface="Helvetica Neue"/>
              <a:buNone/>
            </a:pPr>
            <a:r>
              <a:rPr b="0" lang="en" sz="1800">
                <a:solidFill>
                  <a:srgbClr val="002060"/>
                </a:solidFill>
                <a:latin typeface="Roboto"/>
                <a:ea typeface="Roboto"/>
                <a:cs typeface="Roboto"/>
                <a:sym typeface="Roboto"/>
              </a:rPr>
              <a:t>Observability &amp; Analysis : </a:t>
            </a:r>
            <a:r>
              <a:rPr b="1" lang="en" sz="1800">
                <a:solidFill>
                  <a:srgbClr val="002060"/>
                </a:solidFill>
                <a:latin typeface="Roboto"/>
                <a:ea typeface="Roboto"/>
                <a:cs typeface="Roboto"/>
                <a:sym typeface="Roboto"/>
              </a:rPr>
              <a:t>Chaos Engineering</a:t>
            </a:r>
            <a:endParaRPr/>
          </a:p>
        </p:txBody>
      </p:sp>
      <p:sp>
        <p:nvSpPr>
          <p:cNvPr id="355" name="Google Shape;355;p58"/>
          <p:cNvSpPr txBox="1"/>
          <p:nvPr/>
        </p:nvSpPr>
        <p:spPr>
          <a:xfrm>
            <a:off x="515154" y="2300618"/>
            <a:ext cx="6283500" cy="6432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Clr>
                <a:srgbClr val="002060"/>
              </a:buClr>
              <a:buSzPts val="1800"/>
              <a:buFont typeface="Arial"/>
              <a:buNone/>
            </a:pPr>
            <a:r>
              <a:rPr b="0" i="0" lang="en" sz="1800" u="none" cap="none" strike="noStrike">
                <a:solidFill>
                  <a:srgbClr val="002060"/>
                </a:solidFill>
                <a:latin typeface="Roboto"/>
                <a:ea typeface="Roboto"/>
                <a:cs typeface="Roboto"/>
                <a:sym typeface="Roboto"/>
              </a:rPr>
              <a:t>Observability &amp; Analysis : </a:t>
            </a:r>
            <a:r>
              <a:rPr b="1" i="0" lang="en" sz="1800" u="none" cap="none" strike="noStrike">
                <a:solidFill>
                  <a:srgbClr val="002060"/>
                </a:solidFill>
                <a:latin typeface="Roboto"/>
                <a:ea typeface="Roboto"/>
                <a:cs typeface="Roboto"/>
                <a:sym typeface="Roboto"/>
              </a:rPr>
              <a:t>Continuous Optimization</a:t>
            </a:r>
            <a:endParaRPr sz="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p:nvPr/>
        </p:nvSpPr>
        <p:spPr>
          <a:xfrm>
            <a:off x="0" y="751501"/>
            <a:ext cx="9144000" cy="3640500"/>
          </a:xfrm>
          <a:prstGeom prst="rect">
            <a:avLst/>
          </a:prstGeom>
          <a:solidFill>
            <a:srgbClr val="002060"/>
          </a:solidFill>
          <a:ln cap="flat" cmpd="sng" w="25400">
            <a:solidFill>
              <a:srgbClr val="2C3669"/>
            </a:solidFill>
            <a:prstDash val="solid"/>
            <a:round/>
            <a:headEnd len="sm" w="sm" type="none"/>
            <a:tailEnd len="sm" w="sm" type="none"/>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None/>
            </a:pPr>
            <a:r>
              <a:rPr b="1" i="0" lang="en" sz="2400" u="none" cap="none" strike="noStrike">
                <a:solidFill>
                  <a:srgbClr val="FFFF00"/>
                </a:solidFill>
                <a:latin typeface="Nunito"/>
                <a:ea typeface="Nunito"/>
                <a:cs typeface="Nunito"/>
                <a:sym typeface="Nunito"/>
              </a:rPr>
              <a:t>Large number</a:t>
            </a:r>
            <a:r>
              <a:rPr i="0" lang="en" sz="2400" u="none" cap="none" strike="noStrike">
                <a:solidFill>
                  <a:srgbClr val="FFFFFF"/>
                </a:solidFill>
                <a:latin typeface="Nunito Medium"/>
                <a:ea typeface="Nunito Medium"/>
                <a:cs typeface="Nunito Medium"/>
                <a:sym typeface="Nunito Medium"/>
              </a:rPr>
              <a:t> of projects are getting in to the CNCF </a:t>
            </a:r>
            <a:r>
              <a:rPr b="1" i="0" lang="en" sz="2400" u="none" cap="none" strike="noStrike">
                <a:solidFill>
                  <a:srgbClr val="FFFF00"/>
                </a:solidFill>
                <a:latin typeface="Nunito"/>
                <a:ea typeface="Nunito"/>
                <a:cs typeface="Nunito"/>
                <a:sym typeface="Nunito"/>
              </a:rPr>
              <a:t>Observability &amp; Analysis</a:t>
            </a:r>
            <a:r>
              <a:rPr b="1" i="0" lang="en" sz="2400" u="none" cap="none" strike="noStrike">
                <a:solidFill>
                  <a:srgbClr val="FFFFFF"/>
                </a:solidFill>
                <a:latin typeface="Nunito"/>
                <a:ea typeface="Nunito"/>
                <a:cs typeface="Nunito"/>
                <a:sym typeface="Nunito"/>
              </a:rPr>
              <a:t> </a:t>
            </a:r>
            <a:r>
              <a:rPr i="0" lang="en" sz="2400" u="none" cap="none" strike="noStrike">
                <a:solidFill>
                  <a:srgbClr val="FFFFFF"/>
                </a:solidFill>
                <a:latin typeface="Nunito Medium"/>
                <a:ea typeface="Nunito Medium"/>
                <a:cs typeface="Nunito Medium"/>
                <a:sym typeface="Nunito Medium"/>
              </a:rPr>
              <a:t>Project Landscape. </a:t>
            </a:r>
            <a:endParaRPr sz="2400">
              <a:latin typeface="Nunito Medium"/>
              <a:ea typeface="Nunito Medium"/>
              <a:cs typeface="Nunito Medium"/>
              <a:sym typeface="Nunito Medium"/>
            </a:endParaRPr>
          </a:p>
          <a:p>
            <a:pPr indent="0" lvl="0" marL="0" marR="0" rtl="0" algn="ctr">
              <a:lnSpc>
                <a:spcPct val="100000"/>
              </a:lnSpc>
              <a:spcBef>
                <a:spcPts val="0"/>
              </a:spcBef>
              <a:spcAft>
                <a:spcPts val="0"/>
              </a:spcAft>
              <a:buNone/>
            </a:pPr>
            <a:r>
              <a:rPr i="0" lang="en" sz="2400" u="none" cap="none" strike="noStrike">
                <a:solidFill>
                  <a:srgbClr val="FFFFFF"/>
                </a:solidFill>
                <a:latin typeface="Nunito Medium"/>
                <a:ea typeface="Nunito Medium"/>
                <a:cs typeface="Nunito Medium"/>
                <a:sym typeface="Nunito Medium"/>
              </a:rPr>
              <a:t>(Open Source and Proprietary) </a:t>
            </a:r>
            <a:endParaRPr sz="2400">
              <a:latin typeface="Nunito Medium"/>
              <a:ea typeface="Nunito Medium"/>
              <a:cs typeface="Nunito Medium"/>
              <a:sym typeface="Nunito Medium"/>
            </a:endParaRPr>
          </a:p>
          <a:p>
            <a:pPr indent="0" lvl="0" marL="0" marR="0" rtl="0" algn="ctr">
              <a:lnSpc>
                <a:spcPct val="100000"/>
              </a:lnSpc>
              <a:spcBef>
                <a:spcPts val="0"/>
              </a:spcBef>
              <a:spcAft>
                <a:spcPts val="0"/>
              </a:spcAft>
              <a:buNone/>
            </a:pPr>
            <a:r>
              <a:t/>
            </a:r>
            <a:endParaRPr sz="2400">
              <a:solidFill>
                <a:srgbClr val="FFFFFF"/>
              </a:solidFill>
              <a:latin typeface="Nunito Medium"/>
              <a:ea typeface="Nunito Medium"/>
              <a:cs typeface="Nunito Medium"/>
              <a:sym typeface="Nunito Medium"/>
            </a:endParaRPr>
          </a:p>
          <a:p>
            <a:pPr indent="0" lvl="0" marL="0" marR="0" rtl="0" algn="ctr">
              <a:lnSpc>
                <a:spcPct val="100000"/>
              </a:lnSpc>
              <a:spcBef>
                <a:spcPts val="0"/>
              </a:spcBef>
              <a:spcAft>
                <a:spcPts val="0"/>
              </a:spcAft>
              <a:buNone/>
            </a:pPr>
            <a:r>
              <a:rPr i="0" lang="en" sz="2400" u="none" cap="none" strike="noStrike">
                <a:solidFill>
                  <a:srgbClr val="FFFFFF"/>
                </a:solidFill>
                <a:latin typeface="Nunito Medium"/>
                <a:ea typeface="Nunito Medium"/>
                <a:cs typeface="Nunito Medium"/>
                <a:sym typeface="Nunito Medium"/>
              </a:rPr>
              <a:t>This points the </a:t>
            </a:r>
            <a:r>
              <a:rPr b="1" i="0" lang="en" sz="2400" u="none" cap="none" strike="noStrike">
                <a:solidFill>
                  <a:srgbClr val="FFFF00"/>
                </a:solidFill>
                <a:latin typeface="Nunito"/>
                <a:ea typeface="Nunito"/>
                <a:cs typeface="Nunito"/>
                <a:sym typeface="Nunito"/>
              </a:rPr>
              <a:t>criticality of observability, challenges and opportunities</a:t>
            </a:r>
            <a:r>
              <a:rPr i="0" lang="en" sz="2400" u="none" cap="none" strike="noStrike">
                <a:solidFill>
                  <a:srgbClr val="FFFF00"/>
                </a:solidFill>
                <a:latin typeface="Nunito Medium"/>
                <a:ea typeface="Nunito Medium"/>
                <a:cs typeface="Nunito Medium"/>
                <a:sym typeface="Nunito Medium"/>
              </a:rPr>
              <a:t>!</a:t>
            </a:r>
            <a:endParaRPr i="0" sz="2400" u="none" cap="none" strike="noStrike">
              <a:solidFill>
                <a:srgbClr val="FFFF00"/>
              </a:solidFill>
              <a:latin typeface="Nunito Medium"/>
              <a:ea typeface="Nunito Medium"/>
              <a:cs typeface="Nunito Medium"/>
              <a:sym typeface="Nunit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0"/>
          <p:cNvSpPr txBox="1"/>
          <p:nvPr>
            <p:ph type="ctrTitle"/>
          </p:nvPr>
        </p:nvSpPr>
        <p:spPr>
          <a:xfrm>
            <a:off x="311708" y="2912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980000"/>
                </a:solidFill>
              </a:rPr>
              <a:t>Kubernetes Introduction</a:t>
            </a:r>
            <a:endParaRPr>
              <a:solidFill>
                <a:srgbClr val="980000"/>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66" name="Google Shape;366;p60"/>
          <p:cNvPicPr preferRelativeResize="0"/>
          <p:nvPr/>
        </p:nvPicPr>
        <p:blipFill>
          <a:blip r:embed="rId3">
            <a:alphaModFix/>
          </a:blip>
          <a:stretch>
            <a:fillRect/>
          </a:stretch>
        </p:blipFill>
        <p:spPr>
          <a:xfrm>
            <a:off x="1009938" y="1022375"/>
            <a:ext cx="7124125" cy="402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1"/>
          <p:cNvSpPr txBox="1"/>
          <p:nvPr>
            <p:ph type="ctrTitle"/>
          </p:nvPr>
        </p:nvSpPr>
        <p:spPr>
          <a:xfrm>
            <a:off x="311708" y="2912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980000"/>
                </a:solidFill>
              </a:rPr>
              <a:t>Why need</a:t>
            </a:r>
            <a:r>
              <a:rPr lang="en">
                <a:solidFill>
                  <a:srgbClr val="980000"/>
                </a:solidFill>
              </a:rPr>
              <a:t> Monitoring</a:t>
            </a:r>
            <a:endParaRPr>
              <a:solidFill>
                <a:srgbClr val="980000"/>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72" name="Google Shape;372;p61"/>
          <p:cNvSpPr txBox="1"/>
          <p:nvPr>
            <p:ph idx="1" type="subTitle"/>
          </p:nvPr>
        </p:nvSpPr>
        <p:spPr>
          <a:xfrm>
            <a:off x="436750" y="1114400"/>
            <a:ext cx="8520600" cy="40290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Clr>
                <a:srgbClr val="0000FF"/>
              </a:buClr>
              <a:buSzPts val="2800"/>
              <a:buChar char="●"/>
            </a:pPr>
            <a:r>
              <a:rPr lang="en">
                <a:solidFill>
                  <a:srgbClr val="0000FF"/>
                </a:solidFill>
              </a:rPr>
              <a:t>Pods are </a:t>
            </a:r>
            <a:r>
              <a:rPr lang="en">
                <a:solidFill>
                  <a:srgbClr val="0000FF"/>
                </a:solidFill>
              </a:rPr>
              <a:t>ephemeral</a:t>
            </a:r>
            <a:endParaRPr>
              <a:solidFill>
                <a:srgbClr val="0000FF"/>
              </a:solidFill>
            </a:endParaRPr>
          </a:p>
          <a:p>
            <a:pPr indent="-406400" lvl="0" marL="457200" rtl="0" algn="l">
              <a:spcBef>
                <a:spcPts val="0"/>
              </a:spcBef>
              <a:spcAft>
                <a:spcPts val="0"/>
              </a:spcAft>
              <a:buClr>
                <a:srgbClr val="0000FF"/>
              </a:buClr>
              <a:buSzPts val="2800"/>
              <a:buChar char="●"/>
            </a:pPr>
            <a:r>
              <a:rPr lang="en">
                <a:solidFill>
                  <a:srgbClr val="0000FF"/>
                </a:solidFill>
              </a:rPr>
              <a:t>Workload scheduling is dynamic based on different factors</a:t>
            </a:r>
            <a:endParaRPr>
              <a:solidFill>
                <a:srgbClr val="0000FF"/>
              </a:solidFill>
            </a:endParaRPr>
          </a:p>
          <a:p>
            <a:pPr indent="-406400" lvl="0" marL="457200" rtl="0" algn="l">
              <a:spcBef>
                <a:spcPts val="0"/>
              </a:spcBef>
              <a:spcAft>
                <a:spcPts val="0"/>
              </a:spcAft>
              <a:buClr>
                <a:srgbClr val="0000FF"/>
              </a:buClr>
              <a:buSzPts val="2800"/>
              <a:buChar char="●"/>
            </a:pPr>
            <a:r>
              <a:rPr lang="en">
                <a:solidFill>
                  <a:srgbClr val="0000FF"/>
                </a:solidFill>
              </a:rPr>
              <a:t>Cluster nodes can go down and come back</a:t>
            </a:r>
            <a:endParaRPr>
              <a:solidFill>
                <a:srgbClr val="0000FF"/>
              </a:solidFill>
            </a:endParaRPr>
          </a:p>
          <a:p>
            <a:pPr indent="-406400" lvl="0" marL="457200" rtl="0" algn="l">
              <a:spcBef>
                <a:spcPts val="0"/>
              </a:spcBef>
              <a:spcAft>
                <a:spcPts val="0"/>
              </a:spcAft>
              <a:buClr>
                <a:srgbClr val="0000FF"/>
              </a:buClr>
              <a:buSzPts val="2800"/>
              <a:buChar char="●"/>
            </a:pPr>
            <a:r>
              <a:rPr lang="en">
                <a:solidFill>
                  <a:srgbClr val="0000FF"/>
                </a:solidFill>
              </a:rPr>
              <a:t>Kubernetes system detects the faults and does best to recover application, hence critical fault can go unnoticed</a:t>
            </a:r>
            <a:endParaRPr>
              <a:solidFill>
                <a:srgbClr val="00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635400" y="330325"/>
            <a:ext cx="7425000" cy="528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Nunito"/>
              <a:buNone/>
            </a:pPr>
            <a:r>
              <a:rPr lang="en">
                <a:solidFill>
                  <a:srgbClr val="980000"/>
                </a:solidFill>
              </a:rPr>
              <a:t>Agenda</a:t>
            </a:r>
            <a:endParaRPr/>
          </a:p>
        </p:txBody>
      </p:sp>
      <p:sp>
        <p:nvSpPr>
          <p:cNvPr id="244" name="Google Shape;244;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5" name="Google Shape;245;p44"/>
          <p:cNvSpPr txBox="1"/>
          <p:nvPr>
            <p:ph idx="1" type="body"/>
          </p:nvPr>
        </p:nvSpPr>
        <p:spPr>
          <a:xfrm>
            <a:off x="1156713" y="1358988"/>
            <a:ext cx="4743600" cy="2425500"/>
          </a:xfrm>
          <a:prstGeom prst="rect">
            <a:avLst/>
          </a:prstGeom>
          <a:noFill/>
          <a:ln>
            <a:noFill/>
          </a:ln>
        </p:spPr>
        <p:txBody>
          <a:bodyPr anchorCtr="0" anchor="t" bIns="34275" lIns="68575" spcFirstLastPara="1" rIns="68575" wrap="square" tIns="34275">
            <a:normAutofit/>
          </a:bodyPr>
          <a:lstStyle/>
          <a:p>
            <a:pPr indent="-177800" lvl="0" marL="177800" rtl="0" algn="l">
              <a:spcBef>
                <a:spcPts val="0"/>
              </a:spcBef>
              <a:spcAft>
                <a:spcPts val="0"/>
              </a:spcAft>
              <a:buSzPts val="1400"/>
              <a:buChar char="•"/>
            </a:pPr>
            <a:r>
              <a:rPr lang="en"/>
              <a:t>Prerequisites</a:t>
            </a:r>
            <a:endParaRPr/>
          </a:p>
          <a:p>
            <a:pPr indent="-177800" lvl="0" marL="177800" rtl="0" algn="l">
              <a:spcBef>
                <a:spcPts val="0"/>
              </a:spcBef>
              <a:spcAft>
                <a:spcPts val="0"/>
              </a:spcAft>
              <a:buSzPts val="1400"/>
              <a:buChar char="•"/>
            </a:pPr>
            <a:r>
              <a:rPr lang="en"/>
              <a:t>Monitoring and Observability</a:t>
            </a:r>
            <a:endParaRPr/>
          </a:p>
          <a:p>
            <a:pPr indent="-177800" lvl="0" marL="177800" rtl="0" algn="l">
              <a:spcBef>
                <a:spcPts val="0"/>
              </a:spcBef>
              <a:spcAft>
                <a:spcPts val="0"/>
              </a:spcAft>
              <a:buSzPts val="1400"/>
              <a:buChar char="•"/>
            </a:pPr>
            <a:r>
              <a:rPr lang="en"/>
              <a:t>Prometheus, Grafana, Kubernetes</a:t>
            </a:r>
            <a:endParaRPr/>
          </a:p>
          <a:p>
            <a:pPr indent="-177800" lvl="0" marL="177800" rtl="0" algn="l">
              <a:spcBef>
                <a:spcPts val="0"/>
              </a:spcBef>
              <a:spcAft>
                <a:spcPts val="0"/>
              </a:spcAft>
              <a:buSzPts val="1400"/>
              <a:buChar char="•"/>
            </a:pPr>
            <a:r>
              <a:rPr lang="en"/>
              <a:t>Logging, Tracing</a:t>
            </a:r>
            <a:endParaRPr/>
          </a:p>
          <a:p>
            <a:pPr indent="-177800" lvl="0" marL="177800" rtl="0" algn="l">
              <a:spcBef>
                <a:spcPts val="0"/>
              </a:spcBef>
              <a:spcAft>
                <a:spcPts val="0"/>
              </a:spcAft>
              <a:buSzPts val="1400"/>
              <a:buChar char="•"/>
            </a:pPr>
            <a:r>
              <a:rPr lang="en"/>
              <a:t>eBPF</a:t>
            </a:r>
            <a:endParaRPr/>
          </a:p>
          <a:p>
            <a:pPr indent="-177800" lvl="0" marL="177800" rtl="0" algn="l">
              <a:spcBef>
                <a:spcPts val="0"/>
              </a:spcBef>
              <a:spcAft>
                <a:spcPts val="0"/>
              </a:spcAft>
              <a:buSzPts val="1400"/>
              <a:buChar char="•"/>
            </a:pPr>
            <a:r>
              <a:rPr lang="en"/>
              <a:t>AI aspects on Observability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2"/>
          <p:cNvSpPr txBox="1"/>
          <p:nvPr>
            <p:ph type="ctrTitle"/>
          </p:nvPr>
        </p:nvSpPr>
        <p:spPr>
          <a:xfrm>
            <a:off x="311700" y="291200"/>
            <a:ext cx="8520600" cy="279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solidFill>
                <a:srgbClr val="980000"/>
              </a:solidFill>
            </a:endParaRPr>
          </a:p>
          <a:p>
            <a:pPr indent="0" lvl="0" marL="0" rtl="0" algn="ctr">
              <a:spcBef>
                <a:spcPts val="0"/>
              </a:spcBef>
              <a:spcAft>
                <a:spcPts val="0"/>
              </a:spcAft>
              <a:buNone/>
            </a:pPr>
            <a:r>
              <a:t/>
            </a:r>
            <a:endParaRPr>
              <a:solidFill>
                <a:srgbClr val="980000"/>
              </a:solidFill>
            </a:endParaRPr>
          </a:p>
          <a:p>
            <a:pPr indent="0" lvl="0" marL="0" rtl="0" algn="ctr">
              <a:spcBef>
                <a:spcPts val="0"/>
              </a:spcBef>
              <a:spcAft>
                <a:spcPts val="0"/>
              </a:spcAft>
              <a:buNone/>
            </a:pPr>
            <a:r>
              <a:rPr lang="en" sz="3100">
                <a:solidFill>
                  <a:srgbClr val="9900FF"/>
                </a:solidFill>
              </a:rPr>
              <a:t>Hands On : Logging</a:t>
            </a:r>
            <a:endParaRPr sz="3100">
              <a:solidFill>
                <a:srgbClr val="9900FF"/>
              </a:solidFill>
            </a:endParaRPr>
          </a:p>
          <a:p>
            <a:pPr indent="0" lvl="0" marL="0" rtl="0" algn="ctr">
              <a:spcBef>
                <a:spcPts val="0"/>
              </a:spcBef>
              <a:spcAft>
                <a:spcPts val="0"/>
              </a:spcAft>
              <a:buNone/>
            </a:pPr>
            <a:r>
              <a:t/>
            </a:r>
            <a:endParaRPr sz="3100">
              <a:solidFill>
                <a:srgbClr val="9900FF"/>
              </a:solidFill>
            </a:endParaRPr>
          </a:p>
          <a:p>
            <a:pPr indent="0" lvl="0" marL="0" rtl="0" algn="ctr">
              <a:spcBef>
                <a:spcPts val="0"/>
              </a:spcBef>
              <a:spcAft>
                <a:spcPts val="0"/>
              </a:spcAft>
              <a:buNone/>
            </a:pPr>
            <a:r>
              <a:t/>
            </a:r>
            <a:endParaRPr sz="3100">
              <a:solidFill>
                <a:srgbClr val="9900FF"/>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78" name="Google Shape;378;p62"/>
          <p:cNvSpPr txBox="1"/>
          <p:nvPr>
            <p:ph idx="1" type="subTitle"/>
          </p:nvPr>
        </p:nvSpPr>
        <p:spPr>
          <a:xfrm>
            <a:off x="421125" y="770450"/>
            <a:ext cx="8520600" cy="4029000"/>
          </a:xfrm>
          <a:prstGeom prst="rect">
            <a:avLst/>
          </a:prstGeom>
        </p:spPr>
        <p:txBody>
          <a:bodyPr anchorCtr="0" anchor="t" bIns="91425" lIns="91425" spcFirstLastPara="1" rIns="91425" wrap="square" tIns="91425">
            <a:normAutofit fontScale="85000" lnSpcReduction="20000"/>
          </a:bodyPr>
          <a:lstStyle/>
          <a:p>
            <a:pPr indent="-336550" lvl="0" marL="457200" rtl="0" algn="l">
              <a:lnSpc>
                <a:spcPct val="115000"/>
              </a:lnSpc>
              <a:spcBef>
                <a:spcPts val="0"/>
              </a:spcBef>
              <a:spcAft>
                <a:spcPts val="0"/>
              </a:spcAft>
              <a:buClr>
                <a:srgbClr val="0000FF"/>
              </a:buClr>
              <a:buSzPct val="100000"/>
              <a:buFont typeface="Roboto"/>
              <a:buChar char="●"/>
            </a:pPr>
            <a:r>
              <a:rPr b="1" lang="en" sz="2000">
                <a:solidFill>
                  <a:srgbClr val="0000FF"/>
                </a:solidFill>
                <a:latin typeface="Roboto"/>
                <a:ea typeface="Roboto"/>
                <a:cs typeface="Roboto"/>
                <a:sym typeface="Roboto"/>
              </a:rPr>
              <a:t>Deploy a sample application (wordpress here)</a:t>
            </a:r>
            <a:endParaRPr b="1" sz="2000">
              <a:solidFill>
                <a:srgbClr val="0000FF"/>
              </a:solidFill>
              <a:latin typeface="Roboto"/>
              <a:ea typeface="Roboto"/>
              <a:cs typeface="Roboto"/>
              <a:sym typeface="Roboto"/>
            </a:endParaRPr>
          </a:p>
          <a:p>
            <a:pPr indent="-336550" lvl="1" marL="914400" rtl="0" algn="l">
              <a:lnSpc>
                <a:spcPct val="115000"/>
              </a:lnSpc>
              <a:spcBef>
                <a:spcPts val="0"/>
              </a:spcBef>
              <a:spcAft>
                <a:spcPts val="0"/>
              </a:spcAft>
              <a:buClr>
                <a:srgbClr val="0000FF"/>
              </a:buClr>
              <a:buSzPct val="100000"/>
              <a:buFont typeface="Roboto"/>
              <a:buChar char="○"/>
            </a:pPr>
            <a:r>
              <a:rPr lang="en" sz="2000">
                <a:solidFill>
                  <a:srgbClr val="0000FF"/>
                </a:solidFill>
                <a:latin typeface="Roboto"/>
                <a:ea typeface="Roboto"/>
                <a:cs typeface="Roboto"/>
                <a:sym typeface="Roboto"/>
              </a:rPr>
              <a:t>helm repo add bitnami https://charts.bitnami.com/bitnami</a:t>
            </a:r>
            <a:endParaRPr sz="2000">
              <a:solidFill>
                <a:srgbClr val="0000FF"/>
              </a:solidFill>
              <a:latin typeface="Roboto"/>
              <a:ea typeface="Roboto"/>
              <a:cs typeface="Roboto"/>
              <a:sym typeface="Roboto"/>
            </a:endParaRPr>
          </a:p>
          <a:p>
            <a:pPr indent="-336550" lvl="1" marL="914400" rtl="0" algn="l">
              <a:lnSpc>
                <a:spcPct val="115000"/>
              </a:lnSpc>
              <a:spcBef>
                <a:spcPts val="0"/>
              </a:spcBef>
              <a:spcAft>
                <a:spcPts val="0"/>
              </a:spcAft>
              <a:buClr>
                <a:srgbClr val="0000FF"/>
              </a:buClr>
              <a:buSzPct val="100000"/>
              <a:buFont typeface="Roboto"/>
              <a:buChar char="○"/>
            </a:pPr>
            <a:r>
              <a:rPr lang="en" sz="2000">
                <a:solidFill>
                  <a:srgbClr val="0000FF"/>
                </a:solidFill>
                <a:latin typeface="Roboto"/>
                <a:ea typeface="Roboto"/>
                <a:cs typeface="Roboto"/>
                <a:sym typeface="Roboto"/>
              </a:rPr>
              <a:t>h</a:t>
            </a:r>
            <a:r>
              <a:rPr lang="en" sz="2000">
                <a:solidFill>
                  <a:srgbClr val="0000FF"/>
                </a:solidFill>
                <a:latin typeface="Roboto"/>
                <a:ea typeface="Roboto"/>
                <a:cs typeface="Roboto"/>
                <a:sym typeface="Roboto"/>
              </a:rPr>
              <a:t>elm repo update</a:t>
            </a:r>
            <a:endParaRPr sz="2000">
              <a:solidFill>
                <a:srgbClr val="0000FF"/>
              </a:solidFill>
              <a:latin typeface="Roboto"/>
              <a:ea typeface="Roboto"/>
              <a:cs typeface="Roboto"/>
              <a:sym typeface="Roboto"/>
            </a:endParaRPr>
          </a:p>
          <a:p>
            <a:pPr indent="-336550" lvl="1" marL="914400" rtl="0" algn="l">
              <a:lnSpc>
                <a:spcPct val="115000"/>
              </a:lnSpc>
              <a:spcBef>
                <a:spcPts val="0"/>
              </a:spcBef>
              <a:spcAft>
                <a:spcPts val="0"/>
              </a:spcAft>
              <a:buClr>
                <a:srgbClr val="0000FF"/>
              </a:buClr>
              <a:buSzPct val="100000"/>
              <a:buFont typeface="Roboto"/>
              <a:buChar char="○"/>
            </a:pPr>
            <a:r>
              <a:rPr lang="en" sz="2000">
                <a:solidFill>
                  <a:srgbClr val="0000FF"/>
                </a:solidFill>
                <a:latin typeface="Roboto"/>
                <a:ea typeface="Roboto"/>
                <a:cs typeface="Roboto"/>
                <a:sym typeface="Roboto"/>
              </a:rPr>
              <a:t>helm install wordpress bitnami/wordpress</a:t>
            </a:r>
            <a:endParaRPr sz="2000">
              <a:solidFill>
                <a:srgbClr val="0000FF"/>
              </a:solidFill>
              <a:latin typeface="Roboto"/>
              <a:ea typeface="Roboto"/>
              <a:cs typeface="Roboto"/>
              <a:sym typeface="Roboto"/>
            </a:endParaRPr>
          </a:p>
          <a:p>
            <a:pPr indent="-336550" lvl="0" marL="457200" rtl="0" algn="l">
              <a:lnSpc>
                <a:spcPct val="115000"/>
              </a:lnSpc>
              <a:spcBef>
                <a:spcPts val="0"/>
              </a:spcBef>
              <a:spcAft>
                <a:spcPts val="0"/>
              </a:spcAft>
              <a:buClr>
                <a:srgbClr val="0000FF"/>
              </a:buClr>
              <a:buSzPct val="100000"/>
              <a:buFont typeface="Roboto"/>
              <a:buChar char="●"/>
            </a:pPr>
            <a:r>
              <a:rPr b="1" lang="en" sz="2000">
                <a:solidFill>
                  <a:srgbClr val="0000FF"/>
                </a:solidFill>
                <a:latin typeface="Roboto"/>
                <a:ea typeface="Roboto"/>
                <a:cs typeface="Roboto"/>
                <a:sym typeface="Roboto"/>
              </a:rPr>
              <a:t>Checking application level loggings</a:t>
            </a:r>
            <a:endParaRPr b="1" sz="2000">
              <a:solidFill>
                <a:srgbClr val="0000FF"/>
              </a:solidFill>
              <a:latin typeface="Roboto"/>
              <a:ea typeface="Roboto"/>
              <a:cs typeface="Roboto"/>
              <a:sym typeface="Roboto"/>
            </a:endParaRPr>
          </a:p>
          <a:p>
            <a:pPr indent="-336550" lvl="1" marL="914400" rtl="0" algn="l">
              <a:lnSpc>
                <a:spcPct val="115000"/>
              </a:lnSpc>
              <a:spcBef>
                <a:spcPts val="0"/>
              </a:spcBef>
              <a:spcAft>
                <a:spcPts val="0"/>
              </a:spcAft>
              <a:buClr>
                <a:srgbClr val="0000FF"/>
              </a:buClr>
              <a:buSzPct val="100000"/>
              <a:buFont typeface="Roboto"/>
              <a:buChar char="○"/>
            </a:pPr>
            <a:r>
              <a:rPr lang="en" sz="2000">
                <a:solidFill>
                  <a:srgbClr val="0000FF"/>
                </a:solidFill>
                <a:latin typeface="Roboto"/>
                <a:ea typeface="Roboto"/>
                <a:cs typeface="Roboto"/>
                <a:sym typeface="Roboto"/>
              </a:rPr>
              <a:t>kubectl logs wordpress-mariadb-0</a:t>
            </a:r>
            <a:endParaRPr sz="2000">
              <a:solidFill>
                <a:srgbClr val="0000FF"/>
              </a:solidFill>
              <a:latin typeface="Roboto"/>
              <a:ea typeface="Roboto"/>
              <a:cs typeface="Roboto"/>
              <a:sym typeface="Roboto"/>
            </a:endParaRPr>
          </a:p>
          <a:p>
            <a:pPr indent="-336550" lvl="1" marL="914400" rtl="0" algn="l">
              <a:lnSpc>
                <a:spcPct val="115000"/>
              </a:lnSpc>
              <a:spcBef>
                <a:spcPts val="0"/>
              </a:spcBef>
              <a:spcAft>
                <a:spcPts val="0"/>
              </a:spcAft>
              <a:buClr>
                <a:srgbClr val="0000FF"/>
              </a:buClr>
              <a:buSzPct val="100000"/>
              <a:buFont typeface="Roboto"/>
              <a:buChar char="○"/>
            </a:pPr>
            <a:r>
              <a:rPr lang="en" sz="2000">
                <a:solidFill>
                  <a:srgbClr val="0000FF"/>
                </a:solidFill>
                <a:latin typeface="Roboto"/>
                <a:ea typeface="Roboto"/>
                <a:cs typeface="Roboto"/>
                <a:sym typeface="Roboto"/>
              </a:rPr>
              <a:t>kubectl logs wordpress-mariadb-0 -f</a:t>
            </a:r>
            <a:endParaRPr sz="2000">
              <a:solidFill>
                <a:srgbClr val="0000FF"/>
              </a:solidFill>
              <a:latin typeface="Roboto"/>
              <a:ea typeface="Roboto"/>
              <a:cs typeface="Roboto"/>
              <a:sym typeface="Roboto"/>
            </a:endParaRPr>
          </a:p>
          <a:p>
            <a:pPr indent="-336550" lvl="1" marL="914400" rtl="0" algn="l">
              <a:lnSpc>
                <a:spcPct val="115000"/>
              </a:lnSpc>
              <a:spcBef>
                <a:spcPts val="0"/>
              </a:spcBef>
              <a:spcAft>
                <a:spcPts val="0"/>
              </a:spcAft>
              <a:buClr>
                <a:srgbClr val="0000FF"/>
              </a:buClr>
              <a:buSzPct val="100000"/>
              <a:buFont typeface="Roboto"/>
              <a:buChar char="○"/>
            </a:pPr>
            <a:r>
              <a:rPr lang="en" sz="2000">
                <a:solidFill>
                  <a:srgbClr val="0000FF"/>
                </a:solidFill>
                <a:latin typeface="Roboto"/>
                <a:ea typeface="Roboto"/>
                <a:cs typeface="Roboto"/>
                <a:sym typeface="Roboto"/>
              </a:rPr>
              <a:t>kubectl logs wordpress-mariadb-0 --tail=2</a:t>
            </a:r>
            <a:endParaRPr sz="2000">
              <a:solidFill>
                <a:srgbClr val="0000FF"/>
              </a:solidFill>
              <a:latin typeface="Roboto"/>
              <a:ea typeface="Roboto"/>
              <a:cs typeface="Roboto"/>
              <a:sym typeface="Roboto"/>
            </a:endParaRPr>
          </a:p>
          <a:p>
            <a:pPr indent="-336550" lvl="0" marL="457200" rtl="0" algn="l">
              <a:lnSpc>
                <a:spcPct val="115000"/>
              </a:lnSpc>
              <a:spcBef>
                <a:spcPts val="0"/>
              </a:spcBef>
              <a:spcAft>
                <a:spcPts val="0"/>
              </a:spcAft>
              <a:buClr>
                <a:srgbClr val="0000FF"/>
              </a:buClr>
              <a:buSzPct val="100000"/>
              <a:buFont typeface="Roboto"/>
              <a:buChar char="●"/>
            </a:pPr>
            <a:r>
              <a:rPr b="1" lang="en" sz="2000">
                <a:solidFill>
                  <a:srgbClr val="0000FF"/>
                </a:solidFill>
                <a:latin typeface="Roboto"/>
                <a:ea typeface="Roboto"/>
                <a:cs typeface="Roboto"/>
                <a:sym typeface="Roboto"/>
              </a:rPr>
              <a:t>Checking logs from nodes</a:t>
            </a:r>
            <a:endParaRPr b="1" sz="2000">
              <a:solidFill>
                <a:srgbClr val="0000FF"/>
              </a:solidFill>
              <a:latin typeface="Roboto"/>
              <a:ea typeface="Roboto"/>
              <a:cs typeface="Roboto"/>
              <a:sym typeface="Roboto"/>
            </a:endParaRPr>
          </a:p>
          <a:p>
            <a:pPr indent="-336550" lvl="1" marL="914400" rtl="0" algn="l">
              <a:lnSpc>
                <a:spcPct val="115000"/>
              </a:lnSpc>
              <a:spcBef>
                <a:spcPts val="0"/>
              </a:spcBef>
              <a:spcAft>
                <a:spcPts val="0"/>
              </a:spcAft>
              <a:buClr>
                <a:srgbClr val="0000FF"/>
              </a:buClr>
              <a:buSzPct val="100000"/>
              <a:buFont typeface="Roboto"/>
              <a:buChar char="○"/>
            </a:pPr>
            <a:r>
              <a:rPr lang="en" sz="2000">
                <a:solidFill>
                  <a:srgbClr val="0000FF"/>
                </a:solidFill>
                <a:latin typeface="Roboto"/>
                <a:ea typeface="Roboto"/>
                <a:cs typeface="Roboto"/>
                <a:sym typeface="Roboto"/>
              </a:rPr>
              <a:t>kubectl get pods -o wide</a:t>
            </a:r>
            <a:endParaRPr sz="2000">
              <a:solidFill>
                <a:srgbClr val="0000FF"/>
              </a:solidFill>
              <a:latin typeface="Roboto"/>
              <a:ea typeface="Roboto"/>
              <a:cs typeface="Roboto"/>
              <a:sym typeface="Roboto"/>
            </a:endParaRPr>
          </a:p>
          <a:p>
            <a:pPr indent="-336550" lvl="1" marL="914400" rtl="0" algn="l">
              <a:lnSpc>
                <a:spcPct val="115000"/>
              </a:lnSpc>
              <a:spcBef>
                <a:spcPts val="0"/>
              </a:spcBef>
              <a:spcAft>
                <a:spcPts val="0"/>
              </a:spcAft>
              <a:buClr>
                <a:srgbClr val="0000FF"/>
              </a:buClr>
              <a:buSzPct val="100000"/>
              <a:buFont typeface="Roboto"/>
              <a:buChar char="○"/>
            </a:pPr>
            <a:r>
              <a:rPr lang="en" sz="2000">
                <a:solidFill>
                  <a:srgbClr val="0000FF"/>
                </a:solidFill>
                <a:latin typeface="Roboto"/>
                <a:ea typeface="Roboto"/>
                <a:cs typeface="Roboto"/>
                <a:sym typeface="Roboto"/>
              </a:rPr>
              <a:t>docker ps -a | grep kind-worker2</a:t>
            </a:r>
            <a:endParaRPr sz="2000">
              <a:solidFill>
                <a:srgbClr val="0000FF"/>
              </a:solidFill>
              <a:latin typeface="Roboto"/>
              <a:ea typeface="Roboto"/>
              <a:cs typeface="Roboto"/>
              <a:sym typeface="Roboto"/>
            </a:endParaRPr>
          </a:p>
          <a:p>
            <a:pPr indent="-336550" lvl="1" marL="914400" rtl="0" algn="l">
              <a:lnSpc>
                <a:spcPct val="115000"/>
              </a:lnSpc>
              <a:spcBef>
                <a:spcPts val="0"/>
              </a:spcBef>
              <a:spcAft>
                <a:spcPts val="0"/>
              </a:spcAft>
              <a:buClr>
                <a:srgbClr val="0000FF"/>
              </a:buClr>
              <a:buSzPct val="100000"/>
              <a:buFont typeface="Roboto"/>
              <a:buChar char="○"/>
            </a:pPr>
            <a:r>
              <a:rPr lang="en" sz="2000">
                <a:solidFill>
                  <a:srgbClr val="0000FF"/>
                </a:solidFill>
                <a:latin typeface="Roboto"/>
                <a:ea typeface="Roboto"/>
                <a:cs typeface="Roboto"/>
                <a:sym typeface="Roboto"/>
              </a:rPr>
              <a:t>docker exec -ti &lt;Container Id&gt;/bin/sh</a:t>
            </a:r>
            <a:endParaRPr sz="2000">
              <a:solidFill>
                <a:srgbClr val="0000FF"/>
              </a:solidFill>
              <a:latin typeface="Roboto"/>
              <a:ea typeface="Roboto"/>
              <a:cs typeface="Roboto"/>
              <a:sym typeface="Roboto"/>
            </a:endParaRPr>
          </a:p>
          <a:p>
            <a:pPr indent="-336550" lvl="1" marL="914400" rtl="0" algn="l">
              <a:lnSpc>
                <a:spcPct val="115000"/>
              </a:lnSpc>
              <a:spcBef>
                <a:spcPts val="0"/>
              </a:spcBef>
              <a:spcAft>
                <a:spcPts val="0"/>
              </a:spcAft>
              <a:buClr>
                <a:srgbClr val="0000FF"/>
              </a:buClr>
              <a:buSzPct val="100000"/>
              <a:buFont typeface="Roboto"/>
              <a:buChar char="○"/>
            </a:pPr>
            <a:r>
              <a:rPr lang="en" sz="2000">
                <a:solidFill>
                  <a:srgbClr val="0000FF"/>
                </a:solidFill>
                <a:latin typeface="Roboto"/>
                <a:ea typeface="Roboto"/>
                <a:cs typeface="Roboto"/>
                <a:sym typeface="Roboto"/>
              </a:rPr>
              <a:t>cd /var/log/containers</a:t>
            </a:r>
            <a:endParaRPr sz="2000">
              <a:solidFill>
                <a:srgbClr val="0000FF"/>
              </a:solidFill>
              <a:latin typeface="Roboto"/>
              <a:ea typeface="Roboto"/>
              <a:cs typeface="Roboto"/>
              <a:sym typeface="Roboto"/>
            </a:endParaRPr>
          </a:p>
          <a:p>
            <a:pPr indent="-336550" lvl="1" marL="914400" rtl="0" algn="l">
              <a:lnSpc>
                <a:spcPct val="115000"/>
              </a:lnSpc>
              <a:spcBef>
                <a:spcPts val="0"/>
              </a:spcBef>
              <a:spcAft>
                <a:spcPts val="0"/>
              </a:spcAft>
              <a:buClr>
                <a:srgbClr val="0000FF"/>
              </a:buClr>
              <a:buSzPct val="100000"/>
              <a:buFont typeface="Roboto"/>
              <a:buChar char="○"/>
            </a:pPr>
            <a:r>
              <a:rPr lang="en" sz="2000">
                <a:solidFill>
                  <a:srgbClr val="0000FF"/>
                </a:solidFill>
                <a:latin typeface="Roboto"/>
                <a:ea typeface="Roboto"/>
                <a:cs typeface="Roboto"/>
                <a:sym typeface="Roboto"/>
              </a:rPr>
              <a:t>cat &lt;container-log.log&gt;</a:t>
            </a:r>
            <a:endParaRPr sz="2000">
              <a:solidFill>
                <a:srgbClr val="0000FF"/>
              </a:solidFill>
              <a:latin typeface="Roboto"/>
              <a:ea typeface="Roboto"/>
              <a:cs typeface="Roboto"/>
              <a:sym typeface="Roboto"/>
            </a:endParaRPr>
          </a:p>
          <a:p>
            <a:pPr indent="0" lvl="0" marL="0" rtl="0" algn="l">
              <a:lnSpc>
                <a:spcPct val="115000"/>
              </a:lnSpc>
              <a:spcBef>
                <a:spcPts val="1200"/>
              </a:spcBef>
              <a:spcAft>
                <a:spcPts val="1200"/>
              </a:spcAft>
              <a:buNone/>
            </a:pPr>
            <a:r>
              <a:t/>
            </a:r>
            <a:endParaRPr sz="2000">
              <a:solidFill>
                <a:srgbClr val="0000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3"/>
          <p:cNvSpPr txBox="1"/>
          <p:nvPr>
            <p:ph type="ctrTitle"/>
          </p:nvPr>
        </p:nvSpPr>
        <p:spPr>
          <a:xfrm>
            <a:off x="311708" y="2912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980000"/>
                </a:solidFill>
              </a:rPr>
              <a:t>Metrics with </a:t>
            </a:r>
            <a:r>
              <a:rPr lang="en">
                <a:solidFill>
                  <a:srgbClr val="980000"/>
                </a:solidFill>
              </a:rPr>
              <a:t>Prometheus</a:t>
            </a:r>
            <a:endParaRPr>
              <a:solidFill>
                <a:srgbClr val="980000"/>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84" name="Google Shape;384;p63"/>
          <p:cNvSpPr txBox="1"/>
          <p:nvPr>
            <p:ph idx="1" type="subTitle"/>
          </p:nvPr>
        </p:nvSpPr>
        <p:spPr>
          <a:xfrm>
            <a:off x="436750" y="1114400"/>
            <a:ext cx="8520600" cy="4029000"/>
          </a:xfrm>
          <a:prstGeom prst="rect">
            <a:avLst/>
          </a:prstGeom>
        </p:spPr>
        <p:txBody>
          <a:bodyPr anchorCtr="0" anchor="t" bIns="91425" lIns="91425" spcFirstLastPara="1" rIns="91425" wrap="square" tIns="91425">
            <a:normAutofit/>
          </a:bodyPr>
          <a:lstStyle/>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Metric collection from HTTP scrape targets</a:t>
            </a:r>
            <a:endParaRPr>
              <a:solidFill>
                <a:srgbClr val="0000FF"/>
              </a:solidFill>
              <a:latin typeface="Roboto"/>
              <a:ea typeface="Roboto"/>
              <a:cs typeface="Roboto"/>
              <a:sym typeface="Roboto"/>
            </a:endParaRPr>
          </a:p>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Applications provide /metrics endpoint</a:t>
            </a:r>
            <a:endParaRPr>
              <a:solidFill>
                <a:srgbClr val="0000FF"/>
              </a:solidFill>
              <a:latin typeface="Roboto"/>
              <a:ea typeface="Roboto"/>
              <a:cs typeface="Roboto"/>
              <a:sym typeface="Roboto"/>
            </a:endParaRPr>
          </a:p>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Service discovery for cloud native (container) environments</a:t>
            </a:r>
            <a:endParaRPr>
              <a:solidFill>
                <a:srgbClr val="0000FF"/>
              </a:solidFill>
              <a:latin typeface="Roboto"/>
              <a:ea typeface="Roboto"/>
              <a:cs typeface="Roboto"/>
              <a:sym typeface="Roboto"/>
            </a:endParaRPr>
          </a:p>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Strong PromQL which is a rich query language </a:t>
            </a:r>
            <a:endParaRPr>
              <a:solidFill>
                <a:srgbClr val="0000FF"/>
              </a:solidFill>
              <a:latin typeface="Roboto"/>
              <a:ea typeface="Roboto"/>
              <a:cs typeface="Roboto"/>
              <a:sym typeface="Roboto"/>
            </a:endParaRPr>
          </a:p>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Own time-series database as backend</a:t>
            </a:r>
            <a:endParaRPr>
              <a:solidFill>
                <a:srgbClr val="0000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ph type="ctrTitle"/>
          </p:nvPr>
        </p:nvSpPr>
        <p:spPr>
          <a:xfrm>
            <a:off x="311708" y="2912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980000"/>
                </a:solidFill>
              </a:rPr>
              <a:t>Prometheus Architecture</a:t>
            </a:r>
            <a:endParaRPr>
              <a:solidFill>
                <a:srgbClr val="980000"/>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90" name="Google Shape;390;p64"/>
          <p:cNvPicPr preferRelativeResize="0"/>
          <p:nvPr/>
        </p:nvPicPr>
        <p:blipFill>
          <a:blip r:embed="rId3">
            <a:alphaModFix/>
          </a:blip>
          <a:stretch>
            <a:fillRect/>
          </a:stretch>
        </p:blipFill>
        <p:spPr>
          <a:xfrm>
            <a:off x="1449950" y="1250225"/>
            <a:ext cx="6244075" cy="3748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ctrTitle"/>
          </p:nvPr>
        </p:nvSpPr>
        <p:spPr>
          <a:xfrm>
            <a:off x="311700" y="291200"/>
            <a:ext cx="8520600" cy="279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solidFill>
                <a:srgbClr val="980000"/>
              </a:solidFill>
            </a:endParaRPr>
          </a:p>
          <a:p>
            <a:pPr indent="0" lvl="0" marL="0" rtl="0" algn="ctr">
              <a:spcBef>
                <a:spcPts val="0"/>
              </a:spcBef>
              <a:spcAft>
                <a:spcPts val="0"/>
              </a:spcAft>
              <a:buNone/>
            </a:pPr>
            <a:r>
              <a:t/>
            </a:r>
            <a:endParaRPr>
              <a:solidFill>
                <a:srgbClr val="980000"/>
              </a:solidFill>
            </a:endParaRPr>
          </a:p>
          <a:p>
            <a:pPr indent="0" lvl="0" marL="0" rtl="0" algn="ctr">
              <a:spcBef>
                <a:spcPts val="0"/>
              </a:spcBef>
              <a:spcAft>
                <a:spcPts val="0"/>
              </a:spcAft>
              <a:buClr>
                <a:schemeClr val="dk1"/>
              </a:buClr>
              <a:buSzPct val="35483"/>
              <a:buFont typeface="Arial"/>
              <a:buNone/>
            </a:pPr>
            <a:r>
              <a:rPr lang="en" sz="3100">
                <a:solidFill>
                  <a:srgbClr val="9900FF"/>
                </a:solidFill>
              </a:rPr>
              <a:t>Hands On : Prometheus Deployment</a:t>
            </a:r>
            <a:endParaRPr sz="3100">
              <a:solidFill>
                <a:srgbClr val="9900FF"/>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96" name="Google Shape;396;p65"/>
          <p:cNvSpPr txBox="1"/>
          <p:nvPr>
            <p:ph idx="1" type="subTitle"/>
          </p:nvPr>
        </p:nvSpPr>
        <p:spPr>
          <a:xfrm>
            <a:off x="311700" y="2002125"/>
            <a:ext cx="8520600" cy="3492000"/>
          </a:xfrm>
          <a:prstGeom prst="rect">
            <a:avLst/>
          </a:prstGeom>
        </p:spPr>
        <p:txBody>
          <a:bodyPr anchorCtr="0" anchor="t" bIns="91425" lIns="91425" spcFirstLastPara="1" rIns="91425" wrap="square" tIns="91425">
            <a:normAutofit lnSpcReduction="20000"/>
          </a:bodyPr>
          <a:lstStyle/>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Helm : </a:t>
            </a:r>
            <a:endParaRPr>
              <a:solidFill>
                <a:srgbClr val="0000FF"/>
              </a:solidFill>
              <a:latin typeface="Roboto"/>
              <a:ea typeface="Roboto"/>
              <a:cs typeface="Roboto"/>
              <a:sym typeface="Roboto"/>
            </a:endParaRPr>
          </a:p>
          <a:p>
            <a:pPr indent="-406400" lvl="1" marL="9144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helm repo add prometheus-community </a:t>
            </a:r>
            <a:r>
              <a:rPr lang="en" u="sng">
                <a:solidFill>
                  <a:schemeClr val="hlink"/>
                </a:solidFill>
                <a:latin typeface="Roboto"/>
                <a:ea typeface="Roboto"/>
                <a:cs typeface="Roboto"/>
                <a:sym typeface="Roboto"/>
                <a:hlinkClick r:id="rId3"/>
              </a:rPr>
              <a:t>https://prometheus-community.github.io/helm-charts</a:t>
            </a:r>
            <a:r>
              <a:rPr lang="en">
                <a:solidFill>
                  <a:srgbClr val="0000FF"/>
                </a:solidFill>
                <a:latin typeface="Roboto"/>
                <a:ea typeface="Roboto"/>
                <a:cs typeface="Roboto"/>
                <a:sym typeface="Roboto"/>
              </a:rPr>
              <a:t> </a:t>
            </a:r>
            <a:endParaRPr>
              <a:solidFill>
                <a:srgbClr val="0000FF"/>
              </a:solidFill>
              <a:latin typeface="Roboto"/>
              <a:ea typeface="Roboto"/>
              <a:cs typeface="Roboto"/>
              <a:sym typeface="Roboto"/>
            </a:endParaRPr>
          </a:p>
          <a:p>
            <a:pPr indent="-406400" lvl="1" marL="9144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h</a:t>
            </a:r>
            <a:r>
              <a:rPr lang="en">
                <a:solidFill>
                  <a:srgbClr val="0000FF"/>
                </a:solidFill>
                <a:latin typeface="Roboto"/>
                <a:ea typeface="Roboto"/>
                <a:cs typeface="Roboto"/>
                <a:sym typeface="Roboto"/>
              </a:rPr>
              <a:t>elm  repo update</a:t>
            </a:r>
            <a:endParaRPr>
              <a:solidFill>
                <a:srgbClr val="0000FF"/>
              </a:solidFill>
              <a:latin typeface="Roboto"/>
              <a:ea typeface="Roboto"/>
              <a:cs typeface="Roboto"/>
              <a:sym typeface="Roboto"/>
            </a:endParaRPr>
          </a:p>
          <a:p>
            <a:pPr indent="-406400" lvl="1" marL="9144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helm install workshop prometheus-community/prometheus </a:t>
            </a:r>
            <a:endParaRPr>
              <a:solidFill>
                <a:srgbClr val="0000FF"/>
              </a:solidFill>
              <a:latin typeface="Roboto"/>
              <a:ea typeface="Roboto"/>
              <a:cs typeface="Roboto"/>
              <a:sym typeface="Roboto"/>
            </a:endParaRPr>
          </a:p>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What and Why</a:t>
            </a:r>
            <a:endParaRPr>
              <a:solidFill>
                <a:srgbClr val="0000FF"/>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ctrTitle"/>
          </p:nvPr>
        </p:nvSpPr>
        <p:spPr>
          <a:xfrm>
            <a:off x="311700" y="260500"/>
            <a:ext cx="8520600" cy="7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sz="3100">
              <a:solidFill>
                <a:srgbClr val="9900FF"/>
              </a:solidFill>
            </a:endParaRPr>
          </a:p>
          <a:p>
            <a:pPr indent="0" lvl="0" marL="0" rtl="0" algn="ctr">
              <a:spcBef>
                <a:spcPts val="0"/>
              </a:spcBef>
              <a:spcAft>
                <a:spcPts val="0"/>
              </a:spcAft>
              <a:buNone/>
            </a:pPr>
            <a:r>
              <a:t/>
            </a:r>
            <a:endParaRPr sz="3100">
              <a:solidFill>
                <a:srgbClr val="9900FF"/>
              </a:solidFill>
            </a:endParaRPr>
          </a:p>
          <a:p>
            <a:pPr indent="0" lvl="0" marL="0" rtl="0" algn="ctr">
              <a:spcBef>
                <a:spcPts val="0"/>
              </a:spcBef>
              <a:spcAft>
                <a:spcPts val="0"/>
              </a:spcAft>
              <a:buNone/>
            </a:pPr>
            <a:r>
              <a:t/>
            </a:r>
            <a:endParaRPr sz="3100">
              <a:solidFill>
                <a:srgbClr val="9900FF"/>
              </a:solidFill>
            </a:endParaRPr>
          </a:p>
          <a:p>
            <a:pPr indent="0" lvl="0" marL="0" rtl="0" algn="ctr">
              <a:spcBef>
                <a:spcPts val="0"/>
              </a:spcBef>
              <a:spcAft>
                <a:spcPts val="0"/>
              </a:spcAft>
              <a:buNone/>
            </a:pPr>
            <a:r>
              <a:t/>
            </a:r>
            <a:endParaRPr sz="3100">
              <a:solidFill>
                <a:srgbClr val="9900FF"/>
              </a:solidFill>
            </a:endParaRPr>
          </a:p>
          <a:p>
            <a:pPr indent="0" lvl="0" marL="0" rtl="0" algn="ctr">
              <a:spcBef>
                <a:spcPts val="0"/>
              </a:spcBef>
              <a:spcAft>
                <a:spcPts val="0"/>
              </a:spcAft>
              <a:buNone/>
            </a:pPr>
            <a:r>
              <a:rPr lang="en" sz="3100">
                <a:solidFill>
                  <a:srgbClr val="9900FF"/>
                </a:solidFill>
              </a:rPr>
              <a:t>PromQL</a:t>
            </a:r>
            <a:endParaRPr sz="3100">
              <a:solidFill>
                <a:srgbClr val="9900FF"/>
              </a:solidFill>
            </a:endParaRPr>
          </a:p>
        </p:txBody>
      </p:sp>
      <p:sp>
        <p:nvSpPr>
          <p:cNvPr id="402" name="Google Shape;402;p66"/>
          <p:cNvSpPr txBox="1"/>
          <p:nvPr>
            <p:ph idx="1" type="subTitle"/>
          </p:nvPr>
        </p:nvSpPr>
        <p:spPr>
          <a:xfrm>
            <a:off x="311700" y="1160450"/>
            <a:ext cx="4868100" cy="3871200"/>
          </a:xfrm>
          <a:prstGeom prst="rect">
            <a:avLst/>
          </a:prstGeom>
        </p:spPr>
        <p:txBody>
          <a:bodyPr anchorCtr="0" anchor="t" bIns="91425" lIns="91425" spcFirstLastPara="1" rIns="91425" wrap="square" tIns="91425">
            <a:normAutofit fontScale="92500" lnSpcReduction="10000"/>
          </a:bodyPr>
          <a:lstStyle/>
          <a:p>
            <a:pPr indent="-393065" lvl="0" marL="457200" marR="0" rtl="0" algn="l">
              <a:lnSpc>
                <a:spcPct val="115000"/>
              </a:lnSpc>
              <a:spcBef>
                <a:spcPts val="0"/>
              </a:spcBef>
              <a:spcAft>
                <a:spcPts val="0"/>
              </a:spcAft>
              <a:buClr>
                <a:schemeClr val="dk1"/>
              </a:buClr>
              <a:buSzPct val="155555"/>
              <a:buFont typeface="Roboto"/>
              <a:buChar char="●"/>
            </a:pPr>
            <a:r>
              <a:rPr lang="en" sz="1800">
                <a:solidFill>
                  <a:srgbClr val="737373"/>
                </a:solidFill>
                <a:latin typeface="Roboto"/>
                <a:ea typeface="Roboto"/>
                <a:cs typeface="Roboto"/>
                <a:sym typeface="Roboto"/>
              </a:rPr>
              <a:t>Prometheus provides a functional query language called PromQL (Prometheus Query Language) that lets the user select and aggregate time series data in real time. </a:t>
            </a:r>
            <a:endParaRPr sz="1800">
              <a:solidFill>
                <a:srgbClr val="737373"/>
              </a:solidFill>
              <a:latin typeface="Roboto"/>
              <a:ea typeface="Roboto"/>
              <a:cs typeface="Roboto"/>
              <a:sym typeface="Roboto"/>
            </a:endParaRPr>
          </a:p>
          <a:p>
            <a:pPr indent="-393065" lvl="0" marL="457200" marR="0" rtl="0" algn="l">
              <a:lnSpc>
                <a:spcPct val="115000"/>
              </a:lnSpc>
              <a:spcBef>
                <a:spcPts val="0"/>
              </a:spcBef>
              <a:spcAft>
                <a:spcPts val="0"/>
              </a:spcAft>
              <a:buClr>
                <a:schemeClr val="dk1"/>
              </a:buClr>
              <a:buSzPct val="155555"/>
              <a:buFont typeface="Roboto"/>
              <a:buChar char="●"/>
            </a:pPr>
            <a:r>
              <a:rPr lang="en" sz="1800">
                <a:solidFill>
                  <a:srgbClr val="737373"/>
                </a:solidFill>
                <a:latin typeface="Roboto"/>
                <a:ea typeface="Roboto"/>
                <a:cs typeface="Roboto"/>
                <a:sym typeface="Roboto"/>
              </a:rPr>
              <a:t>The result of an </a:t>
            </a:r>
            <a:r>
              <a:rPr b="1" lang="en" sz="1800">
                <a:solidFill>
                  <a:srgbClr val="737373"/>
                </a:solidFill>
                <a:latin typeface="Roboto"/>
                <a:ea typeface="Roboto"/>
                <a:cs typeface="Roboto"/>
                <a:sym typeface="Roboto"/>
              </a:rPr>
              <a:t>expression</a:t>
            </a:r>
            <a:r>
              <a:rPr lang="en" sz="1800">
                <a:solidFill>
                  <a:srgbClr val="737373"/>
                </a:solidFill>
                <a:latin typeface="Roboto"/>
                <a:ea typeface="Roboto"/>
                <a:cs typeface="Roboto"/>
                <a:sym typeface="Roboto"/>
              </a:rPr>
              <a:t> can either be shown as a </a:t>
            </a:r>
            <a:r>
              <a:rPr b="1" lang="en" sz="1800">
                <a:solidFill>
                  <a:srgbClr val="737373"/>
                </a:solidFill>
                <a:latin typeface="Roboto"/>
                <a:ea typeface="Roboto"/>
                <a:cs typeface="Roboto"/>
                <a:sym typeface="Roboto"/>
              </a:rPr>
              <a:t>graph</a:t>
            </a:r>
            <a:r>
              <a:rPr lang="en" sz="1800">
                <a:solidFill>
                  <a:srgbClr val="737373"/>
                </a:solidFill>
                <a:latin typeface="Roboto"/>
                <a:ea typeface="Roboto"/>
                <a:cs typeface="Roboto"/>
                <a:sym typeface="Roboto"/>
              </a:rPr>
              <a:t>, viewed as </a:t>
            </a:r>
            <a:r>
              <a:rPr b="1" lang="en" sz="1800">
                <a:solidFill>
                  <a:srgbClr val="737373"/>
                </a:solidFill>
                <a:latin typeface="Roboto"/>
                <a:ea typeface="Roboto"/>
                <a:cs typeface="Roboto"/>
                <a:sym typeface="Roboto"/>
              </a:rPr>
              <a:t>tabular data</a:t>
            </a:r>
            <a:r>
              <a:rPr lang="en" sz="1800">
                <a:solidFill>
                  <a:srgbClr val="737373"/>
                </a:solidFill>
                <a:latin typeface="Roboto"/>
                <a:ea typeface="Roboto"/>
                <a:cs typeface="Roboto"/>
                <a:sym typeface="Roboto"/>
              </a:rPr>
              <a:t> in Prometheus's expression browser, or </a:t>
            </a:r>
            <a:r>
              <a:rPr b="1" lang="en" sz="1800">
                <a:solidFill>
                  <a:srgbClr val="737373"/>
                </a:solidFill>
                <a:latin typeface="Roboto"/>
                <a:ea typeface="Roboto"/>
                <a:cs typeface="Roboto"/>
                <a:sym typeface="Roboto"/>
              </a:rPr>
              <a:t>consumed</a:t>
            </a:r>
            <a:r>
              <a:rPr lang="en" sz="1800">
                <a:solidFill>
                  <a:srgbClr val="737373"/>
                </a:solidFill>
                <a:latin typeface="Roboto"/>
                <a:ea typeface="Roboto"/>
                <a:cs typeface="Roboto"/>
                <a:sym typeface="Roboto"/>
              </a:rPr>
              <a:t> by external systems via the </a:t>
            </a:r>
            <a:r>
              <a:rPr b="1" lang="en" sz="1800">
                <a:solidFill>
                  <a:srgbClr val="737373"/>
                </a:solidFill>
                <a:latin typeface="Roboto"/>
                <a:ea typeface="Roboto"/>
                <a:cs typeface="Roboto"/>
                <a:sym typeface="Roboto"/>
              </a:rPr>
              <a:t>HTTP API</a:t>
            </a:r>
            <a:r>
              <a:rPr lang="en" sz="1800">
                <a:solidFill>
                  <a:srgbClr val="737373"/>
                </a:solidFill>
                <a:latin typeface="Roboto"/>
                <a:ea typeface="Roboto"/>
                <a:cs typeface="Roboto"/>
                <a:sym typeface="Roboto"/>
              </a:rPr>
              <a:t>.”</a:t>
            </a:r>
            <a:endParaRPr sz="1800">
              <a:solidFill>
                <a:srgbClr val="737373"/>
              </a:solidFill>
              <a:latin typeface="Roboto"/>
              <a:ea typeface="Roboto"/>
              <a:cs typeface="Roboto"/>
              <a:sym typeface="Roboto"/>
            </a:endParaRPr>
          </a:p>
          <a:p>
            <a:pPr indent="0" lvl="0" marL="0" marR="0" rtl="0" algn="l">
              <a:lnSpc>
                <a:spcPct val="115000"/>
              </a:lnSpc>
              <a:spcBef>
                <a:spcPts val="1200"/>
              </a:spcBef>
              <a:spcAft>
                <a:spcPts val="0"/>
              </a:spcAft>
              <a:buNone/>
            </a:pPr>
            <a:r>
              <a:t/>
            </a:r>
            <a:endParaRPr sz="1800">
              <a:solidFill>
                <a:srgbClr val="737373"/>
              </a:solidFill>
              <a:latin typeface="Roboto"/>
              <a:ea typeface="Roboto"/>
              <a:cs typeface="Roboto"/>
              <a:sym typeface="Roboto"/>
            </a:endParaRPr>
          </a:p>
          <a:p>
            <a:pPr indent="0" lvl="0" marL="457200" rtl="0" algn="l">
              <a:lnSpc>
                <a:spcPct val="115000"/>
              </a:lnSpc>
              <a:spcBef>
                <a:spcPts val="1200"/>
              </a:spcBef>
              <a:spcAft>
                <a:spcPts val="1200"/>
              </a:spcAft>
              <a:buNone/>
            </a:pPr>
            <a:r>
              <a:t/>
            </a:r>
            <a:endParaRPr>
              <a:solidFill>
                <a:srgbClr val="0000FF"/>
              </a:solidFill>
              <a:latin typeface="Roboto"/>
              <a:ea typeface="Roboto"/>
              <a:cs typeface="Roboto"/>
              <a:sym typeface="Roboto"/>
            </a:endParaRPr>
          </a:p>
        </p:txBody>
      </p:sp>
      <p:sp>
        <p:nvSpPr>
          <p:cNvPr id="403" name="Google Shape;403;p66"/>
          <p:cNvSpPr txBox="1"/>
          <p:nvPr/>
        </p:nvSpPr>
        <p:spPr>
          <a:xfrm>
            <a:off x="5609650" y="993700"/>
            <a:ext cx="3009300" cy="3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Latest sample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metric_name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Range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metric_name[5m]</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Labels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metric_name{label1=”a”,label2=”b”}</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Functions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rate(metric_name[5m])</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sum(metric_name)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delta(metric_name[5m])</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Comparisons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metric_name &gt; 10*1024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7"/>
          <p:cNvSpPr txBox="1"/>
          <p:nvPr>
            <p:ph type="ctrTitle"/>
          </p:nvPr>
        </p:nvSpPr>
        <p:spPr>
          <a:xfrm>
            <a:off x="311700" y="744575"/>
            <a:ext cx="8520600" cy="66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100">
                <a:solidFill>
                  <a:srgbClr val="9900FF"/>
                </a:solidFill>
              </a:rPr>
              <a:t>Service discovery</a:t>
            </a:r>
            <a:endParaRPr sz="3100">
              <a:solidFill>
                <a:srgbClr val="9900FF"/>
              </a:solidFill>
            </a:endParaRPr>
          </a:p>
        </p:txBody>
      </p:sp>
      <p:sp>
        <p:nvSpPr>
          <p:cNvPr id="409" name="Google Shape;409;p67"/>
          <p:cNvSpPr txBox="1"/>
          <p:nvPr>
            <p:ph idx="1" type="subTitle"/>
          </p:nvPr>
        </p:nvSpPr>
        <p:spPr>
          <a:xfrm>
            <a:off x="311700" y="1746025"/>
            <a:ext cx="8520600" cy="26562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737373"/>
              </a:buClr>
              <a:buSzPts val="1800"/>
              <a:buFont typeface="Roboto"/>
              <a:buChar char="●"/>
            </a:pPr>
            <a:r>
              <a:rPr lang="en" sz="1800">
                <a:solidFill>
                  <a:srgbClr val="737373"/>
                </a:solidFill>
                <a:latin typeface="Roboto"/>
                <a:ea typeface="Roboto"/>
                <a:cs typeface="Roboto"/>
                <a:sym typeface="Roboto"/>
              </a:rPr>
              <a:t>Lots of moving targets</a:t>
            </a:r>
            <a:endParaRPr sz="1800">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Char char="○"/>
            </a:pPr>
            <a:r>
              <a:rPr lang="en" sz="1400">
                <a:solidFill>
                  <a:srgbClr val="737373"/>
                </a:solidFill>
                <a:latin typeface="Roboto"/>
                <a:ea typeface="Roboto"/>
                <a:cs typeface="Roboto"/>
                <a:sym typeface="Roboto"/>
              </a:rPr>
              <a:t>Auto-scaling VMs in the cloud</a:t>
            </a:r>
            <a:endParaRPr sz="1400">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Char char="○"/>
            </a:pPr>
            <a:r>
              <a:rPr lang="en" sz="1400">
                <a:solidFill>
                  <a:srgbClr val="737373"/>
                </a:solidFill>
                <a:latin typeface="Roboto"/>
                <a:ea typeface="Roboto"/>
                <a:cs typeface="Roboto"/>
                <a:sym typeface="Roboto"/>
              </a:rPr>
              <a:t>Services run in containers, orchestrators shuffle workloads</a:t>
            </a:r>
            <a:endParaRPr sz="1400">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Char char="○"/>
            </a:pPr>
            <a:r>
              <a:rPr lang="en" sz="1400">
                <a:solidFill>
                  <a:srgbClr val="737373"/>
                </a:solidFill>
                <a:latin typeface="Roboto"/>
                <a:ea typeface="Roboto"/>
                <a:cs typeface="Roboto"/>
                <a:sym typeface="Roboto"/>
              </a:rPr>
              <a:t>Microservices and serverless apps</a:t>
            </a:r>
            <a:endParaRPr sz="1400">
              <a:solidFill>
                <a:srgbClr val="737373"/>
              </a:solidFill>
              <a:latin typeface="Roboto"/>
              <a:ea typeface="Roboto"/>
              <a:cs typeface="Roboto"/>
              <a:sym typeface="Roboto"/>
            </a:endParaRPr>
          </a:p>
          <a:p>
            <a:pPr indent="-342900" lvl="0" marL="457200" rtl="0" algn="l">
              <a:lnSpc>
                <a:spcPct val="115000"/>
              </a:lnSpc>
              <a:spcBef>
                <a:spcPts val="0"/>
              </a:spcBef>
              <a:spcAft>
                <a:spcPts val="0"/>
              </a:spcAft>
              <a:buClr>
                <a:srgbClr val="737373"/>
              </a:buClr>
              <a:buSzPts val="1800"/>
              <a:buFont typeface="Roboto"/>
              <a:buChar char="●"/>
            </a:pPr>
            <a:r>
              <a:rPr lang="en" sz="1800">
                <a:solidFill>
                  <a:srgbClr val="737373"/>
                </a:solidFill>
                <a:latin typeface="Roboto"/>
                <a:ea typeface="Roboto"/>
                <a:cs typeface="Roboto"/>
                <a:sym typeface="Roboto"/>
              </a:rPr>
              <a:t>`scrape_config` </a:t>
            </a:r>
            <a:endParaRPr sz="1800">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Char char="○"/>
            </a:pPr>
            <a:r>
              <a:rPr lang="en" sz="1400">
                <a:solidFill>
                  <a:srgbClr val="737373"/>
                </a:solidFill>
                <a:latin typeface="Roboto"/>
                <a:ea typeface="Roboto"/>
                <a:cs typeface="Roboto"/>
                <a:sym typeface="Roboto"/>
              </a:rPr>
              <a:t>Dynamic list of targets</a:t>
            </a:r>
            <a:endParaRPr sz="1400">
              <a:solidFill>
                <a:srgbClr val="737373"/>
              </a:solidFill>
              <a:latin typeface="Roboto"/>
              <a:ea typeface="Roboto"/>
              <a:cs typeface="Roboto"/>
              <a:sym typeface="Roboto"/>
            </a:endParaRPr>
          </a:p>
          <a:p>
            <a:pPr indent="0" lvl="0" marL="0" rtl="0" algn="ctr">
              <a:spcBef>
                <a:spcPts val="1200"/>
              </a:spcBef>
              <a:spcAft>
                <a:spcPts val="0"/>
              </a:spcAft>
              <a:buNone/>
            </a:pPr>
            <a:r>
              <a:t/>
            </a:r>
            <a:endParaRPr/>
          </a:p>
        </p:txBody>
      </p:sp>
      <p:sp>
        <p:nvSpPr>
          <p:cNvPr id="410" name="Google Shape;410;p67"/>
          <p:cNvSpPr/>
          <p:nvPr/>
        </p:nvSpPr>
        <p:spPr>
          <a:xfrm>
            <a:off x="3493263" y="3836450"/>
            <a:ext cx="1426200" cy="757800"/>
          </a:xfrm>
          <a:prstGeom prst="rect">
            <a:avLst/>
          </a:prstGeom>
          <a:solidFill>
            <a:srgbClr val="B4A7D6"/>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24242"/>
                </a:solidFill>
              </a:rPr>
              <a:t>Prometheus</a:t>
            </a:r>
            <a:endParaRPr>
              <a:solidFill>
                <a:srgbClr val="424242"/>
              </a:solidFill>
            </a:endParaRPr>
          </a:p>
        </p:txBody>
      </p:sp>
      <p:cxnSp>
        <p:nvCxnSpPr>
          <p:cNvPr id="411" name="Google Shape;411;p67"/>
          <p:cNvCxnSpPr>
            <a:stCxn id="410" idx="1"/>
            <a:endCxn id="412" idx="0"/>
          </p:cNvCxnSpPr>
          <p:nvPr/>
        </p:nvCxnSpPr>
        <p:spPr>
          <a:xfrm rot="10800000">
            <a:off x="2439063" y="4197350"/>
            <a:ext cx="1054200" cy="18000"/>
          </a:xfrm>
          <a:prstGeom prst="straightConnector1">
            <a:avLst/>
          </a:prstGeom>
          <a:noFill/>
          <a:ln cap="flat" cmpd="sng" w="9525">
            <a:solidFill>
              <a:srgbClr val="424242"/>
            </a:solidFill>
            <a:prstDash val="solid"/>
            <a:round/>
            <a:headEnd len="med" w="med" type="none"/>
            <a:tailEnd len="med" w="med" type="triangle"/>
          </a:ln>
        </p:spPr>
      </p:cxnSp>
      <p:cxnSp>
        <p:nvCxnSpPr>
          <p:cNvPr id="413" name="Google Shape;413;p67"/>
          <p:cNvCxnSpPr>
            <a:stCxn id="410" idx="3"/>
            <a:endCxn id="414" idx="1"/>
          </p:cNvCxnSpPr>
          <p:nvPr/>
        </p:nvCxnSpPr>
        <p:spPr>
          <a:xfrm>
            <a:off x="4919463" y="4215350"/>
            <a:ext cx="1172400" cy="0"/>
          </a:xfrm>
          <a:prstGeom prst="straightConnector1">
            <a:avLst/>
          </a:prstGeom>
          <a:noFill/>
          <a:ln cap="flat" cmpd="sng" w="9525">
            <a:solidFill>
              <a:srgbClr val="424242"/>
            </a:solidFill>
            <a:prstDash val="solid"/>
            <a:round/>
            <a:headEnd len="med" w="med" type="none"/>
            <a:tailEnd len="med" w="med" type="triangle"/>
          </a:ln>
        </p:spPr>
      </p:cxnSp>
      <p:sp>
        <p:nvSpPr>
          <p:cNvPr id="414" name="Google Shape;414;p67"/>
          <p:cNvSpPr/>
          <p:nvPr/>
        </p:nvSpPr>
        <p:spPr>
          <a:xfrm>
            <a:off x="6091862" y="3857675"/>
            <a:ext cx="1323324" cy="715338"/>
          </a:xfrm>
          <a:prstGeom prst="flowChartMultidocument">
            <a:avLst/>
          </a:prstGeom>
          <a:solidFill>
            <a:srgbClr val="93C47D"/>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Monitoring Targets</a:t>
            </a:r>
            <a:endParaRPr/>
          </a:p>
        </p:txBody>
      </p:sp>
      <p:sp>
        <p:nvSpPr>
          <p:cNvPr id="412" name="Google Shape;412;p67"/>
          <p:cNvSpPr/>
          <p:nvPr/>
        </p:nvSpPr>
        <p:spPr>
          <a:xfrm>
            <a:off x="838313" y="3719700"/>
            <a:ext cx="1601964" cy="955152"/>
          </a:xfrm>
          <a:prstGeom prst="cloud">
            <a:avLst/>
          </a:prstGeom>
          <a:solidFill>
            <a:srgbClr val="FFF2C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Service Discovery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8"/>
          <p:cNvSpPr txBox="1"/>
          <p:nvPr>
            <p:ph type="ctrTitle"/>
          </p:nvPr>
        </p:nvSpPr>
        <p:spPr>
          <a:xfrm>
            <a:off x="403825" y="775300"/>
            <a:ext cx="8520600" cy="79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100">
                <a:solidFill>
                  <a:srgbClr val="9900FF"/>
                </a:solidFill>
              </a:rPr>
              <a:t>Metrics</a:t>
            </a:r>
            <a:endParaRPr sz="3100">
              <a:solidFill>
                <a:srgbClr val="9900FF"/>
              </a:solidFill>
            </a:endParaRPr>
          </a:p>
        </p:txBody>
      </p:sp>
      <p:sp>
        <p:nvSpPr>
          <p:cNvPr id="420" name="Google Shape;420;p68"/>
          <p:cNvSpPr txBox="1"/>
          <p:nvPr>
            <p:ph idx="1" type="subTitle"/>
          </p:nvPr>
        </p:nvSpPr>
        <p:spPr>
          <a:xfrm>
            <a:off x="311700" y="1715325"/>
            <a:ext cx="8520600" cy="30555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Clr>
                <a:schemeClr val="dk1"/>
              </a:buClr>
              <a:buSzPct val="61111"/>
              <a:buFont typeface="Arial"/>
              <a:buNone/>
            </a:pPr>
            <a:r>
              <a:rPr lang="en" sz="1800">
                <a:solidFill>
                  <a:srgbClr val="737373"/>
                </a:solidFill>
                <a:latin typeface="Roboto"/>
                <a:ea typeface="Roboto"/>
                <a:cs typeface="Roboto"/>
                <a:sym typeface="Roboto"/>
              </a:rPr>
              <a:t>Cluster metrics</a:t>
            </a:r>
            <a:endParaRPr sz="1800">
              <a:solidFill>
                <a:srgbClr val="737373"/>
              </a:solidFill>
              <a:latin typeface="Roboto"/>
              <a:ea typeface="Roboto"/>
              <a:cs typeface="Roboto"/>
              <a:sym typeface="Roboto"/>
            </a:endParaRPr>
          </a:p>
          <a:p>
            <a:pPr indent="0" lvl="0" marL="0" rtl="0" algn="l">
              <a:lnSpc>
                <a:spcPct val="115000"/>
              </a:lnSpc>
              <a:spcBef>
                <a:spcPts val="1200"/>
              </a:spcBef>
              <a:spcAft>
                <a:spcPts val="0"/>
              </a:spcAft>
              <a:buClr>
                <a:schemeClr val="dk1"/>
              </a:buClr>
              <a:buSzPct val="61111"/>
              <a:buFont typeface="Arial"/>
              <a:buNone/>
            </a:pPr>
            <a:r>
              <a:rPr lang="en" sz="1800">
                <a:solidFill>
                  <a:srgbClr val="737373"/>
                </a:solidFill>
                <a:latin typeface="Roboto"/>
                <a:ea typeface="Roboto"/>
                <a:cs typeface="Roboto"/>
                <a:sym typeface="Roboto"/>
              </a:rPr>
              <a:t>	Node status, resource usage</a:t>
            </a:r>
            <a:endParaRPr sz="1800">
              <a:solidFill>
                <a:srgbClr val="737373"/>
              </a:solidFill>
              <a:latin typeface="Roboto"/>
              <a:ea typeface="Roboto"/>
              <a:cs typeface="Roboto"/>
              <a:sym typeface="Roboto"/>
            </a:endParaRPr>
          </a:p>
          <a:p>
            <a:pPr indent="457200" lvl="0" marL="0" rtl="0" algn="l">
              <a:lnSpc>
                <a:spcPct val="115000"/>
              </a:lnSpc>
              <a:spcBef>
                <a:spcPts val="1200"/>
              </a:spcBef>
              <a:spcAft>
                <a:spcPts val="0"/>
              </a:spcAft>
              <a:buClr>
                <a:schemeClr val="dk1"/>
              </a:buClr>
              <a:buSzPct val="61111"/>
              <a:buFont typeface="Arial"/>
              <a:buNone/>
            </a:pPr>
            <a:r>
              <a:rPr lang="en" sz="1800">
                <a:solidFill>
                  <a:srgbClr val="737373"/>
                </a:solidFill>
                <a:latin typeface="Roboto"/>
                <a:ea typeface="Roboto"/>
                <a:cs typeface="Roboto"/>
                <a:sym typeface="Roboto"/>
              </a:rPr>
              <a:t>Deployments, no of pods</a:t>
            </a:r>
            <a:endParaRPr sz="1800">
              <a:solidFill>
                <a:srgbClr val="737373"/>
              </a:solidFill>
              <a:latin typeface="Roboto"/>
              <a:ea typeface="Roboto"/>
              <a:cs typeface="Roboto"/>
              <a:sym typeface="Roboto"/>
            </a:endParaRPr>
          </a:p>
          <a:p>
            <a:pPr indent="0" lvl="0" marL="0" rtl="0" algn="l">
              <a:lnSpc>
                <a:spcPct val="115000"/>
              </a:lnSpc>
              <a:spcBef>
                <a:spcPts val="1200"/>
              </a:spcBef>
              <a:spcAft>
                <a:spcPts val="0"/>
              </a:spcAft>
              <a:buClr>
                <a:schemeClr val="dk1"/>
              </a:buClr>
              <a:buSzPct val="61111"/>
              <a:buFont typeface="Arial"/>
              <a:buNone/>
            </a:pPr>
            <a:r>
              <a:rPr lang="en" sz="1800">
                <a:solidFill>
                  <a:srgbClr val="737373"/>
                </a:solidFill>
                <a:latin typeface="Roboto"/>
                <a:ea typeface="Roboto"/>
                <a:cs typeface="Roboto"/>
                <a:sym typeface="Roboto"/>
              </a:rPr>
              <a:t>Pod metrics</a:t>
            </a:r>
            <a:endParaRPr sz="1800">
              <a:solidFill>
                <a:srgbClr val="737373"/>
              </a:solidFill>
              <a:latin typeface="Roboto"/>
              <a:ea typeface="Roboto"/>
              <a:cs typeface="Roboto"/>
              <a:sym typeface="Roboto"/>
            </a:endParaRPr>
          </a:p>
          <a:p>
            <a:pPr indent="0" lvl="0" marL="0" rtl="0" algn="l">
              <a:lnSpc>
                <a:spcPct val="115000"/>
              </a:lnSpc>
              <a:spcBef>
                <a:spcPts val="1200"/>
              </a:spcBef>
              <a:spcAft>
                <a:spcPts val="0"/>
              </a:spcAft>
              <a:buClr>
                <a:schemeClr val="dk1"/>
              </a:buClr>
              <a:buSzPct val="61111"/>
              <a:buFont typeface="Arial"/>
              <a:buNone/>
            </a:pPr>
            <a:r>
              <a:rPr lang="en" sz="1800">
                <a:solidFill>
                  <a:srgbClr val="737373"/>
                </a:solidFill>
                <a:latin typeface="Roboto"/>
                <a:ea typeface="Roboto"/>
                <a:cs typeface="Roboto"/>
                <a:sym typeface="Roboto"/>
              </a:rPr>
              <a:t>	Kubernetes, containers, applications </a:t>
            </a:r>
            <a:endParaRPr sz="1800">
              <a:solidFill>
                <a:srgbClr val="737373"/>
              </a:solidFill>
              <a:latin typeface="Roboto"/>
              <a:ea typeface="Roboto"/>
              <a:cs typeface="Roboto"/>
              <a:sym typeface="Roboto"/>
            </a:endParaRPr>
          </a:p>
          <a:p>
            <a:pPr indent="0" lvl="0" marL="0" rtl="0" algn="l">
              <a:lnSpc>
                <a:spcPct val="115000"/>
              </a:lnSpc>
              <a:spcBef>
                <a:spcPts val="1200"/>
              </a:spcBef>
              <a:spcAft>
                <a:spcPts val="0"/>
              </a:spcAft>
              <a:buClr>
                <a:schemeClr val="dk1"/>
              </a:buClr>
              <a:buSzPct val="61111"/>
              <a:buFont typeface="Arial"/>
              <a:buNone/>
            </a:pPr>
            <a:r>
              <a:t/>
            </a:r>
            <a:endParaRPr sz="1800">
              <a:solidFill>
                <a:srgbClr val="737373"/>
              </a:solidFill>
              <a:latin typeface="Roboto"/>
              <a:ea typeface="Roboto"/>
              <a:cs typeface="Roboto"/>
              <a:sym typeface="Roboto"/>
            </a:endParaRPr>
          </a:p>
          <a:p>
            <a:pPr indent="0" lvl="0" marL="0" rtl="0" algn="l">
              <a:lnSpc>
                <a:spcPct val="115000"/>
              </a:lnSpc>
              <a:spcBef>
                <a:spcPts val="1200"/>
              </a:spcBef>
              <a:spcAft>
                <a:spcPts val="1200"/>
              </a:spcAft>
              <a:buClr>
                <a:schemeClr val="dk1"/>
              </a:buClr>
              <a:buSzPct val="61111"/>
              <a:buFont typeface="Arial"/>
              <a:buNone/>
            </a:pPr>
            <a:r>
              <a:rPr lang="en" sz="1800">
                <a:solidFill>
                  <a:srgbClr val="737373"/>
                </a:solidFill>
                <a:latin typeface="Roboto"/>
                <a:ea typeface="Roboto"/>
                <a:cs typeface="Roboto"/>
                <a:sym typeface="Roboto"/>
              </a:rPr>
              <a:t>So many metrics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9"/>
          <p:cNvSpPr txBox="1"/>
          <p:nvPr>
            <p:ph type="ctrTitle"/>
          </p:nvPr>
        </p:nvSpPr>
        <p:spPr>
          <a:xfrm>
            <a:off x="311700" y="291200"/>
            <a:ext cx="8520600" cy="82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100">
                <a:solidFill>
                  <a:srgbClr val="9900FF"/>
                </a:solidFill>
              </a:rPr>
              <a:t>Prometheus UI</a:t>
            </a:r>
            <a:endParaRPr sz="3100">
              <a:solidFill>
                <a:srgbClr val="9900FF"/>
              </a:solidFill>
            </a:endParaRPr>
          </a:p>
        </p:txBody>
      </p:sp>
      <p:sp>
        <p:nvSpPr>
          <p:cNvPr id="426" name="Google Shape;426;p69"/>
          <p:cNvSpPr txBox="1"/>
          <p:nvPr>
            <p:ph idx="1" type="subTitle"/>
          </p:nvPr>
        </p:nvSpPr>
        <p:spPr>
          <a:xfrm>
            <a:off x="436750" y="1114400"/>
            <a:ext cx="8520600" cy="4029000"/>
          </a:xfrm>
          <a:prstGeom prst="rect">
            <a:avLst/>
          </a:prstGeom>
        </p:spPr>
        <p:txBody>
          <a:bodyPr anchorCtr="0" anchor="t" bIns="91425" lIns="91425" spcFirstLastPara="1" rIns="91425" wrap="square" tIns="91425">
            <a:normAutofit/>
          </a:bodyPr>
          <a:lstStyle/>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a:t>
            </a:r>
            <a:endParaRPr>
              <a:solidFill>
                <a:srgbClr val="0000FF"/>
              </a:solidFill>
            </a:endParaRPr>
          </a:p>
        </p:txBody>
      </p:sp>
      <p:pic>
        <p:nvPicPr>
          <p:cNvPr id="427" name="Google Shape;427;p69"/>
          <p:cNvPicPr preferRelativeResize="0"/>
          <p:nvPr/>
        </p:nvPicPr>
        <p:blipFill>
          <a:blip r:embed="rId3">
            <a:alphaModFix/>
          </a:blip>
          <a:stretch>
            <a:fillRect/>
          </a:stretch>
        </p:blipFill>
        <p:spPr>
          <a:xfrm>
            <a:off x="0" y="1360775"/>
            <a:ext cx="9144000" cy="3517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0"/>
          <p:cNvSpPr txBox="1"/>
          <p:nvPr>
            <p:ph type="ctrTitle"/>
          </p:nvPr>
        </p:nvSpPr>
        <p:spPr>
          <a:xfrm>
            <a:off x="311708" y="2912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980000"/>
                </a:solidFill>
              </a:rPr>
              <a:t>Grafana Introduction</a:t>
            </a:r>
            <a:endParaRPr>
              <a:solidFill>
                <a:srgbClr val="980000"/>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33" name="Google Shape;433;p70"/>
          <p:cNvSpPr txBox="1"/>
          <p:nvPr>
            <p:ph idx="1" type="subTitle"/>
          </p:nvPr>
        </p:nvSpPr>
        <p:spPr>
          <a:xfrm>
            <a:off x="436750" y="1114400"/>
            <a:ext cx="8520600" cy="4029000"/>
          </a:xfrm>
          <a:prstGeom prst="rect">
            <a:avLst/>
          </a:prstGeom>
        </p:spPr>
        <p:txBody>
          <a:bodyPr anchorCtr="0" anchor="t" bIns="91425" lIns="91425" spcFirstLastPara="1" rIns="91425" wrap="square" tIns="91425">
            <a:normAutofit/>
          </a:bodyPr>
          <a:lstStyle/>
          <a:p>
            <a:pPr indent="-406400" lvl="0" marL="457200" rtl="0" algn="l">
              <a:lnSpc>
                <a:spcPct val="115000"/>
              </a:lnSpc>
              <a:spcBef>
                <a:spcPts val="0"/>
              </a:spcBef>
              <a:spcAft>
                <a:spcPts val="0"/>
              </a:spcAft>
              <a:buClr>
                <a:schemeClr val="dk1"/>
              </a:buClr>
              <a:buSzPts val="2800"/>
              <a:buFont typeface="Roboto"/>
              <a:buChar char="●"/>
            </a:pPr>
            <a:r>
              <a:rPr lang="en" sz="1800">
                <a:solidFill>
                  <a:srgbClr val="737373"/>
                </a:solidFill>
                <a:latin typeface="Roboto"/>
                <a:ea typeface="Roboto"/>
                <a:cs typeface="Roboto"/>
                <a:sym typeface="Roboto"/>
              </a:rPr>
              <a:t>Grafana is open source visualization and analytics software. It allows you to query, visualize, alert on, and explore your metrics no matter where they are stored. In plain English, it provides you with tools to turn your time-series database (TSDB) data into beautiful graphs and visualizations.</a:t>
            </a:r>
            <a:endParaRPr sz="1800">
              <a:solidFill>
                <a:srgbClr val="737373"/>
              </a:solidFill>
              <a:latin typeface="Roboto"/>
              <a:ea typeface="Roboto"/>
              <a:cs typeface="Roboto"/>
              <a:sym typeface="Roboto"/>
            </a:endParaRPr>
          </a:p>
          <a:p>
            <a:pPr indent="-406400" lvl="0" marL="457200" marR="0" rtl="0" algn="l">
              <a:lnSpc>
                <a:spcPct val="115000"/>
              </a:lnSpc>
              <a:spcBef>
                <a:spcPts val="0"/>
              </a:spcBef>
              <a:spcAft>
                <a:spcPts val="0"/>
              </a:spcAft>
              <a:buClr>
                <a:schemeClr val="dk1"/>
              </a:buClr>
              <a:buSzPts val="2800"/>
              <a:buFont typeface="Roboto"/>
              <a:buChar char="●"/>
            </a:pPr>
            <a:r>
              <a:rPr lang="en" sz="1800">
                <a:solidFill>
                  <a:srgbClr val="737373"/>
                </a:solidFill>
                <a:latin typeface="Roboto"/>
                <a:ea typeface="Roboto"/>
                <a:cs typeface="Roboto"/>
                <a:sym typeface="Roboto"/>
              </a:rPr>
              <a:t>Grafana needs external data sources</a:t>
            </a:r>
            <a:endParaRPr sz="1800">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Char char="○"/>
            </a:pPr>
            <a:r>
              <a:rPr lang="en" sz="1400">
                <a:solidFill>
                  <a:srgbClr val="737373"/>
                </a:solidFill>
                <a:latin typeface="Roboto"/>
                <a:ea typeface="Roboto"/>
                <a:cs typeface="Roboto"/>
                <a:sym typeface="Roboto"/>
              </a:rPr>
              <a:t>Graphite, InfluxDB, Prometheus</a:t>
            </a:r>
            <a:endParaRPr sz="1400">
              <a:solidFill>
                <a:srgbClr val="737373"/>
              </a:solidFill>
              <a:latin typeface="Roboto"/>
              <a:ea typeface="Roboto"/>
              <a:cs typeface="Roboto"/>
              <a:sym typeface="Roboto"/>
            </a:endParaRPr>
          </a:p>
          <a:p>
            <a:pPr indent="-317500" lvl="1" marL="914400" rtl="0" algn="l">
              <a:lnSpc>
                <a:spcPct val="115000"/>
              </a:lnSpc>
              <a:spcBef>
                <a:spcPts val="0"/>
              </a:spcBef>
              <a:spcAft>
                <a:spcPts val="0"/>
              </a:spcAft>
              <a:buClr>
                <a:srgbClr val="737373"/>
              </a:buClr>
              <a:buSzPts val="1400"/>
              <a:buFont typeface="Roboto"/>
              <a:buChar char="○"/>
            </a:pPr>
            <a:r>
              <a:rPr lang="en" sz="1400">
                <a:solidFill>
                  <a:srgbClr val="737373"/>
                </a:solidFill>
                <a:latin typeface="Roboto"/>
                <a:ea typeface="Roboto"/>
                <a:cs typeface="Roboto"/>
                <a:sym typeface="Roboto"/>
              </a:rPr>
              <a:t>MySQL, Elasticsearch, </a:t>
            </a:r>
            <a:r>
              <a:rPr lang="en" sz="1400">
                <a:solidFill>
                  <a:srgbClr val="737373"/>
                </a:solidFill>
                <a:latin typeface="Roboto"/>
                <a:ea typeface="Roboto"/>
                <a:cs typeface="Roboto"/>
                <a:sym typeface="Roboto"/>
              </a:rPr>
              <a:t>...</a:t>
            </a:r>
            <a:endParaRPr sz="1400">
              <a:solidFill>
                <a:srgbClr val="737373"/>
              </a:solidFill>
              <a:latin typeface="Roboto"/>
              <a:ea typeface="Roboto"/>
              <a:cs typeface="Roboto"/>
              <a:sym typeface="Roboto"/>
            </a:endParaRPr>
          </a:p>
          <a:p>
            <a:pPr indent="-406400" lvl="0" marL="457200" marR="0" rtl="0" algn="l">
              <a:lnSpc>
                <a:spcPct val="115000"/>
              </a:lnSpc>
              <a:spcBef>
                <a:spcPts val="0"/>
              </a:spcBef>
              <a:spcAft>
                <a:spcPts val="0"/>
              </a:spcAft>
              <a:buClr>
                <a:schemeClr val="dk1"/>
              </a:buClr>
              <a:buSzPts val="2800"/>
              <a:buFont typeface="Roboto"/>
              <a:buChar char="●"/>
            </a:pPr>
            <a:r>
              <a:rPr lang="en" sz="1800">
                <a:solidFill>
                  <a:srgbClr val="737373"/>
                </a:solidFill>
                <a:latin typeface="Roboto"/>
                <a:ea typeface="Roboto"/>
                <a:cs typeface="Roboto"/>
                <a:sym typeface="Roboto"/>
              </a:rPr>
              <a:t>Dashboards as overview</a:t>
            </a:r>
            <a:endParaRPr sz="1800">
              <a:solidFill>
                <a:srgbClr val="737373"/>
              </a:solidFill>
              <a:latin typeface="Roboto"/>
              <a:ea typeface="Roboto"/>
              <a:cs typeface="Roboto"/>
              <a:sym typeface="Roboto"/>
            </a:endParaRPr>
          </a:p>
          <a:p>
            <a:pPr indent="-406400" lvl="0" marL="457200" marR="0" rtl="0" algn="l">
              <a:lnSpc>
                <a:spcPct val="115000"/>
              </a:lnSpc>
              <a:spcBef>
                <a:spcPts val="0"/>
              </a:spcBef>
              <a:spcAft>
                <a:spcPts val="0"/>
              </a:spcAft>
              <a:buClr>
                <a:schemeClr val="dk1"/>
              </a:buClr>
              <a:buSzPts val="2800"/>
              <a:buFont typeface="Roboto"/>
              <a:buChar char="●"/>
            </a:pPr>
            <a:r>
              <a:rPr lang="en" sz="1800">
                <a:solidFill>
                  <a:srgbClr val="737373"/>
                </a:solidFill>
                <a:latin typeface="Roboto"/>
                <a:ea typeface="Roboto"/>
                <a:cs typeface="Roboto"/>
                <a:sym typeface="Roboto"/>
              </a:rPr>
              <a:t>Panels as building block with Query builder</a:t>
            </a:r>
            <a:endParaRPr sz="1800">
              <a:solidFill>
                <a:srgbClr val="737373"/>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1"/>
          <p:cNvSpPr txBox="1"/>
          <p:nvPr>
            <p:ph type="ctrTitle"/>
          </p:nvPr>
        </p:nvSpPr>
        <p:spPr>
          <a:xfrm>
            <a:off x="311700" y="291200"/>
            <a:ext cx="8520600" cy="279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solidFill>
                <a:srgbClr val="980000"/>
              </a:solidFill>
            </a:endParaRPr>
          </a:p>
          <a:p>
            <a:pPr indent="0" lvl="0" marL="0" rtl="0" algn="ctr">
              <a:spcBef>
                <a:spcPts val="0"/>
              </a:spcBef>
              <a:spcAft>
                <a:spcPts val="0"/>
              </a:spcAft>
              <a:buNone/>
            </a:pPr>
            <a:r>
              <a:t/>
            </a:r>
            <a:endParaRPr>
              <a:solidFill>
                <a:srgbClr val="980000"/>
              </a:solidFill>
            </a:endParaRPr>
          </a:p>
          <a:p>
            <a:pPr indent="0" lvl="0" marL="0" rtl="0" algn="ctr">
              <a:spcBef>
                <a:spcPts val="0"/>
              </a:spcBef>
              <a:spcAft>
                <a:spcPts val="0"/>
              </a:spcAft>
              <a:buNone/>
            </a:pPr>
            <a:r>
              <a:rPr lang="en" sz="3100">
                <a:solidFill>
                  <a:srgbClr val="9900FF"/>
                </a:solidFill>
              </a:rPr>
              <a:t>Hands On : Grafana setup</a:t>
            </a:r>
            <a:endParaRPr sz="3100">
              <a:solidFill>
                <a:srgbClr val="9900FF"/>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39" name="Google Shape;439;p71"/>
          <p:cNvSpPr txBox="1"/>
          <p:nvPr>
            <p:ph idx="1" type="subTitle"/>
          </p:nvPr>
        </p:nvSpPr>
        <p:spPr>
          <a:xfrm>
            <a:off x="311700" y="2128650"/>
            <a:ext cx="8520600" cy="2459700"/>
          </a:xfrm>
          <a:prstGeom prst="rect">
            <a:avLst/>
          </a:prstGeom>
        </p:spPr>
        <p:txBody>
          <a:bodyPr anchorCtr="0" anchor="t" bIns="91425" lIns="91425" spcFirstLastPara="1" rIns="91425" wrap="square" tIns="91425">
            <a:normAutofit/>
          </a:bodyPr>
          <a:lstStyle/>
          <a:p>
            <a:pPr indent="-450850" lvl="0" marL="457200" marR="152400" rtl="0" algn="l">
              <a:lnSpc>
                <a:spcPct val="145000"/>
              </a:lnSpc>
              <a:spcBef>
                <a:spcPts val="0"/>
              </a:spcBef>
              <a:spcAft>
                <a:spcPts val="0"/>
              </a:spcAft>
              <a:buClr>
                <a:schemeClr val="dk1"/>
              </a:buClr>
              <a:buSzPts val="3500"/>
              <a:buFont typeface="Roboto"/>
              <a:buChar char="●"/>
            </a:pPr>
            <a:r>
              <a:rPr lang="en" sz="1700">
                <a:solidFill>
                  <a:srgbClr val="1F2328"/>
                </a:solidFill>
                <a:latin typeface="Courier New"/>
                <a:ea typeface="Courier New"/>
                <a:cs typeface="Courier New"/>
                <a:sym typeface="Courier New"/>
              </a:rPr>
              <a:t>Helm: </a:t>
            </a:r>
            <a:endParaRPr sz="1700">
              <a:solidFill>
                <a:srgbClr val="1F2328"/>
              </a:solidFill>
              <a:latin typeface="Courier New"/>
              <a:ea typeface="Courier New"/>
              <a:cs typeface="Courier New"/>
              <a:sym typeface="Courier New"/>
            </a:endParaRPr>
          </a:p>
          <a:p>
            <a:pPr indent="0" lvl="0" marL="457200" marR="152400" rtl="0" algn="l">
              <a:lnSpc>
                <a:spcPct val="145000"/>
              </a:lnSpc>
              <a:spcBef>
                <a:spcPts val="0"/>
              </a:spcBef>
              <a:spcAft>
                <a:spcPts val="0"/>
              </a:spcAft>
              <a:buNone/>
            </a:pPr>
            <a:r>
              <a:rPr lang="en" sz="1700">
                <a:solidFill>
                  <a:srgbClr val="1F2328"/>
                </a:solidFill>
                <a:latin typeface="Courier New"/>
                <a:ea typeface="Courier New"/>
                <a:cs typeface="Courier New"/>
                <a:sym typeface="Courier New"/>
              </a:rPr>
              <a:t>helm repo add grafana https://grafana.github.io/helm-charts</a:t>
            </a:r>
            <a:endParaRPr sz="1700">
              <a:solidFill>
                <a:srgbClr val="1F2328"/>
              </a:solidFill>
              <a:latin typeface="Courier New"/>
              <a:ea typeface="Courier New"/>
              <a:cs typeface="Courier New"/>
              <a:sym typeface="Courier New"/>
            </a:endParaRPr>
          </a:p>
          <a:p>
            <a:pPr indent="-450850" lvl="0" marL="457200" marR="152400" rtl="0" algn="l">
              <a:lnSpc>
                <a:spcPct val="145000"/>
              </a:lnSpc>
              <a:spcBef>
                <a:spcPts val="0"/>
              </a:spcBef>
              <a:spcAft>
                <a:spcPts val="0"/>
              </a:spcAft>
              <a:buClr>
                <a:schemeClr val="dk1"/>
              </a:buClr>
              <a:buSzPts val="3500"/>
              <a:buFont typeface="Roboto"/>
              <a:buChar char="●"/>
            </a:pPr>
            <a:r>
              <a:rPr lang="en" sz="1700">
                <a:solidFill>
                  <a:srgbClr val="1F2328"/>
                </a:solidFill>
                <a:latin typeface="Courier New"/>
                <a:ea typeface="Courier New"/>
                <a:cs typeface="Courier New"/>
                <a:sym typeface="Courier New"/>
              </a:rPr>
              <a:t>helm install grafana-workshop grafana/grafana</a:t>
            </a:r>
            <a:endParaRPr>
              <a:solidFill>
                <a:srgbClr val="0000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txBox="1"/>
          <p:nvPr>
            <p:ph type="title"/>
          </p:nvPr>
        </p:nvSpPr>
        <p:spPr>
          <a:xfrm>
            <a:off x="635400" y="330325"/>
            <a:ext cx="7425000" cy="528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a:solidFill>
                  <a:srgbClr val="980000"/>
                </a:solidFill>
              </a:rPr>
              <a:t>Prerequisites</a:t>
            </a:r>
            <a:endParaRPr/>
          </a:p>
        </p:txBody>
      </p:sp>
      <p:sp>
        <p:nvSpPr>
          <p:cNvPr id="251" name="Google Shape;251;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52" name="Google Shape;252;p45"/>
          <p:cNvSpPr txBox="1"/>
          <p:nvPr>
            <p:ph idx="1" type="body"/>
          </p:nvPr>
        </p:nvSpPr>
        <p:spPr>
          <a:xfrm>
            <a:off x="1090350" y="1086675"/>
            <a:ext cx="7425000" cy="3093600"/>
          </a:xfrm>
          <a:prstGeom prst="rect">
            <a:avLst/>
          </a:prstGeom>
          <a:noFill/>
          <a:ln>
            <a:noFill/>
          </a:ln>
        </p:spPr>
        <p:txBody>
          <a:bodyPr anchorCtr="0" anchor="t" bIns="34275" lIns="68575" spcFirstLastPara="1" rIns="68575" wrap="square" tIns="34275">
            <a:normAutofit fontScale="62500" lnSpcReduction="10000"/>
          </a:bodyPr>
          <a:lstStyle/>
          <a:p>
            <a:pPr indent="-168275" lvl="0" marL="177800" rtl="0" algn="l">
              <a:lnSpc>
                <a:spcPct val="150000"/>
              </a:lnSpc>
              <a:spcBef>
                <a:spcPts val="0"/>
              </a:spcBef>
              <a:spcAft>
                <a:spcPts val="0"/>
              </a:spcAft>
              <a:buSzPct val="100000"/>
              <a:buFont typeface="Nunito Medium"/>
              <a:buChar char="•"/>
            </a:pPr>
            <a:r>
              <a:rPr lang="en" sz="2000">
                <a:latin typeface="Nunito Medium"/>
                <a:ea typeface="Nunito Medium"/>
                <a:cs typeface="Nunito Medium"/>
                <a:sym typeface="Nunito Medium"/>
              </a:rPr>
              <a:t>Linux machine/virtual machine up and running. In case, this is not available, setup one using oracle virtualbox through below links</a:t>
            </a:r>
            <a:endParaRPr sz="2000">
              <a:latin typeface="Nunito Medium"/>
              <a:ea typeface="Nunito Medium"/>
              <a:cs typeface="Nunito Medium"/>
              <a:sym typeface="Nunito Medium"/>
            </a:endParaRPr>
          </a:p>
          <a:p>
            <a:pPr indent="-168275" lvl="1" marL="520700" rtl="0" algn="l">
              <a:lnSpc>
                <a:spcPct val="150000"/>
              </a:lnSpc>
              <a:spcBef>
                <a:spcPts val="0"/>
              </a:spcBef>
              <a:spcAft>
                <a:spcPts val="0"/>
              </a:spcAft>
              <a:buSzPct val="100000"/>
              <a:buFont typeface="Nunito Medium"/>
              <a:buChar char="•"/>
            </a:pPr>
            <a:r>
              <a:rPr lang="en" sz="2000">
                <a:latin typeface="Nunito Medium"/>
                <a:ea typeface="Nunito Medium"/>
                <a:cs typeface="Nunito Medium"/>
                <a:sym typeface="Nunito Medium"/>
              </a:rPr>
              <a:t>Ubuntu virtual box setup :  </a:t>
            </a:r>
            <a:r>
              <a:rPr lang="en" sz="2000" u="sng">
                <a:solidFill>
                  <a:srgbClr val="0000FF"/>
                </a:solidFill>
                <a:latin typeface="Nunito Medium"/>
                <a:ea typeface="Nunito Medium"/>
                <a:cs typeface="Nunito Medium"/>
                <a:sym typeface="Nunito Medium"/>
                <a:hlinkClick r:id="rId3">
                  <a:extLst>
                    <a:ext uri="{A12FA001-AC4F-418D-AE19-62706E023703}">
                      <ahyp:hlinkClr val="tx"/>
                    </a:ext>
                  </a:extLst>
                </a:hlinkClick>
              </a:rPr>
              <a:t>https://docs.google.com/presentation/d/1ye0CZ88YaCU1OJycSjtQ1j4LaRxayIic/edit?usp=share_link</a:t>
            </a:r>
            <a:r>
              <a:rPr lang="en" sz="2000">
                <a:solidFill>
                  <a:srgbClr val="0000FF"/>
                </a:solidFill>
                <a:latin typeface="Nunito Medium"/>
                <a:ea typeface="Nunito Medium"/>
                <a:cs typeface="Nunito Medium"/>
                <a:sym typeface="Nunito Medium"/>
              </a:rPr>
              <a:t> </a:t>
            </a:r>
            <a:endParaRPr sz="2000">
              <a:solidFill>
                <a:srgbClr val="0000FF"/>
              </a:solidFill>
              <a:latin typeface="Nunito Medium"/>
              <a:ea typeface="Nunito Medium"/>
              <a:cs typeface="Nunito Medium"/>
              <a:sym typeface="Nunito Medium"/>
            </a:endParaRPr>
          </a:p>
          <a:p>
            <a:pPr indent="0" lvl="0" marL="914400" rtl="0" algn="l">
              <a:lnSpc>
                <a:spcPct val="150000"/>
              </a:lnSpc>
              <a:spcBef>
                <a:spcPts val="0"/>
              </a:spcBef>
              <a:spcAft>
                <a:spcPts val="0"/>
              </a:spcAft>
              <a:buNone/>
            </a:pPr>
            <a:r>
              <a:t/>
            </a:r>
            <a:endParaRPr sz="2000">
              <a:latin typeface="Nunito Medium"/>
              <a:ea typeface="Nunito Medium"/>
              <a:cs typeface="Nunito Medium"/>
              <a:sym typeface="Nunito Medium"/>
            </a:endParaRPr>
          </a:p>
          <a:p>
            <a:pPr indent="-168275" lvl="1" marL="520700" rtl="0" algn="l">
              <a:lnSpc>
                <a:spcPct val="150000"/>
              </a:lnSpc>
              <a:spcBef>
                <a:spcPts val="0"/>
              </a:spcBef>
              <a:spcAft>
                <a:spcPts val="0"/>
              </a:spcAft>
              <a:buSzPct val="100000"/>
              <a:buFont typeface="Nunito Medium"/>
              <a:buChar char="•"/>
            </a:pPr>
            <a:r>
              <a:rPr lang="en" sz="2000">
                <a:latin typeface="Nunito Medium"/>
                <a:ea typeface="Nunito Medium"/>
                <a:cs typeface="Nunito Medium"/>
                <a:sym typeface="Nunito Medium"/>
              </a:rPr>
              <a:t>Virtual machine creation:  </a:t>
            </a:r>
            <a:r>
              <a:rPr lang="en" sz="2000" u="sng">
                <a:solidFill>
                  <a:schemeClr val="hlink"/>
                </a:solidFill>
                <a:latin typeface="Nunito Medium"/>
                <a:ea typeface="Nunito Medium"/>
                <a:cs typeface="Nunito Medium"/>
                <a:sym typeface="Nunito Medium"/>
                <a:hlinkClick r:id="rId4"/>
              </a:rPr>
              <a:t>https://drive.google.com/file/d/1CfJ4XrtSFmZFgflBKn6cCdvEWhwxVKrF/view?usp=share_link</a:t>
            </a:r>
            <a:r>
              <a:rPr lang="en" sz="2000">
                <a:solidFill>
                  <a:srgbClr val="0000FF"/>
                </a:solidFill>
                <a:latin typeface="Nunito Medium"/>
                <a:ea typeface="Nunito Medium"/>
                <a:cs typeface="Nunito Medium"/>
                <a:sym typeface="Nunito Medium"/>
              </a:rPr>
              <a:t> </a:t>
            </a:r>
            <a:endParaRPr sz="2000">
              <a:solidFill>
                <a:srgbClr val="0000FF"/>
              </a:solidFill>
              <a:latin typeface="Nunito Medium"/>
              <a:ea typeface="Nunito Medium"/>
              <a:cs typeface="Nunito Medium"/>
              <a:sym typeface="Nunito Medium"/>
            </a:endParaRPr>
          </a:p>
          <a:p>
            <a:pPr indent="0" lvl="0" marL="457200" rtl="0" algn="l">
              <a:lnSpc>
                <a:spcPct val="150000"/>
              </a:lnSpc>
              <a:spcBef>
                <a:spcPts val="0"/>
              </a:spcBef>
              <a:spcAft>
                <a:spcPts val="0"/>
              </a:spcAft>
              <a:buNone/>
            </a:pPr>
            <a:r>
              <a:t/>
            </a:r>
            <a:endParaRPr sz="2000">
              <a:latin typeface="Nunito Medium"/>
              <a:ea typeface="Nunito Medium"/>
              <a:cs typeface="Nunito Medium"/>
              <a:sym typeface="Nunito Medium"/>
            </a:endParaRPr>
          </a:p>
          <a:p>
            <a:pPr indent="-168275" lvl="0" marL="177800" rtl="0" algn="l">
              <a:lnSpc>
                <a:spcPct val="150000"/>
              </a:lnSpc>
              <a:spcBef>
                <a:spcPts val="0"/>
              </a:spcBef>
              <a:spcAft>
                <a:spcPts val="0"/>
              </a:spcAft>
              <a:buSzPct val="100000"/>
              <a:buFont typeface="Nunito Medium"/>
              <a:buChar char="•"/>
            </a:pPr>
            <a:r>
              <a:rPr lang="en" sz="2000">
                <a:latin typeface="Nunito Medium"/>
                <a:ea typeface="Nunito Medium"/>
                <a:cs typeface="Nunito Medium"/>
                <a:sym typeface="Nunito Medium"/>
              </a:rPr>
              <a:t>The Kubernetes cluster ready. If not available, setup one using kind:</a:t>
            </a:r>
            <a:endParaRPr sz="2000">
              <a:latin typeface="Nunito Medium"/>
              <a:ea typeface="Nunito Medium"/>
              <a:cs typeface="Nunito Medium"/>
              <a:sym typeface="Nunito Medium"/>
            </a:endParaRPr>
          </a:p>
          <a:p>
            <a:pPr indent="-168275" lvl="1" marL="520700" rtl="0" algn="l">
              <a:lnSpc>
                <a:spcPct val="150000"/>
              </a:lnSpc>
              <a:spcBef>
                <a:spcPts val="0"/>
              </a:spcBef>
              <a:spcAft>
                <a:spcPts val="0"/>
              </a:spcAft>
              <a:buSzPct val="100000"/>
              <a:buFont typeface="Nunito Medium"/>
              <a:buChar char="•"/>
            </a:pPr>
            <a:r>
              <a:rPr lang="en" sz="2000">
                <a:latin typeface="Nunito Medium"/>
                <a:ea typeface="Nunito Medium"/>
                <a:cs typeface="Nunito Medium"/>
                <a:sym typeface="Nunito Medium"/>
              </a:rPr>
              <a:t>https://kind.sigs.k8s.io/docs/user/quick-start/</a:t>
            </a:r>
            <a:endParaRPr>
              <a:latin typeface="Nunito Medium"/>
              <a:ea typeface="Nunito Medium"/>
              <a:cs typeface="Nunito Medium"/>
              <a:sym typeface="Nunito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2"/>
          <p:cNvSpPr txBox="1"/>
          <p:nvPr>
            <p:ph type="ctrTitle"/>
          </p:nvPr>
        </p:nvSpPr>
        <p:spPr>
          <a:xfrm>
            <a:off x="311700" y="291200"/>
            <a:ext cx="8520600" cy="279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solidFill>
                <a:srgbClr val="980000"/>
              </a:solidFill>
            </a:endParaRPr>
          </a:p>
          <a:p>
            <a:pPr indent="0" lvl="0" marL="0" rtl="0" algn="ctr">
              <a:spcBef>
                <a:spcPts val="0"/>
              </a:spcBef>
              <a:spcAft>
                <a:spcPts val="0"/>
              </a:spcAft>
              <a:buNone/>
            </a:pPr>
            <a:r>
              <a:t/>
            </a:r>
            <a:endParaRPr>
              <a:solidFill>
                <a:srgbClr val="980000"/>
              </a:solidFill>
            </a:endParaRPr>
          </a:p>
          <a:p>
            <a:pPr indent="0" lvl="0" marL="0" rtl="0" algn="ctr">
              <a:spcBef>
                <a:spcPts val="0"/>
              </a:spcBef>
              <a:spcAft>
                <a:spcPts val="0"/>
              </a:spcAft>
              <a:buNone/>
            </a:pPr>
            <a:r>
              <a:rPr lang="en" sz="3100">
                <a:solidFill>
                  <a:srgbClr val="9900FF"/>
                </a:solidFill>
              </a:rPr>
              <a:t>Tracing</a:t>
            </a:r>
            <a:endParaRPr sz="3100">
              <a:solidFill>
                <a:srgbClr val="9900FF"/>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45" name="Google Shape;445;p72"/>
          <p:cNvSpPr txBox="1"/>
          <p:nvPr>
            <p:ph idx="1" type="subTitle"/>
          </p:nvPr>
        </p:nvSpPr>
        <p:spPr>
          <a:xfrm>
            <a:off x="311700" y="1882975"/>
            <a:ext cx="8520600" cy="2981700"/>
          </a:xfrm>
          <a:prstGeom prst="rect">
            <a:avLst/>
          </a:prstGeom>
        </p:spPr>
        <p:txBody>
          <a:bodyPr anchorCtr="0" anchor="t" bIns="91425" lIns="91425" spcFirstLastPara="1" rIns="91425" wrap="square" tIns="91425">
            <a:normAutofit/>
          </a:bodyPr>
          <a:lstStyle/>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Creating a cluster</a:t>
            </a:r>
            <a:endParaRPr>
              <a:solidFill>
                <a:srgbClr val="0000FF"/>
              </a:solidFill>
              <a:latin typeface="Roboto"/>
              <a:ea typeface="Roboto"/>
              <a:cs typeface="Roboto"/>
              <a:sym typeface="Roboto"/>
            </a:endParaRPr>
          </a:p>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Storage configuration</a:t>
            </a:r>
            <a:endParaRPr>
              <a:solidFill>
                <a:srgbClr val="0000FF"/>
              </a:solidFill>
              <a:latin typeface="Roboto"/>
              <a:ea typeface="Roboto"/>
              <a:cs typeface="Roboto"/>
              <a:sym typeface="Roboto"/>
            </a:endParaRPr>
          </a:p>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Detailed configuration</a:t>
            </a:r>
            <a:endParaRPr>
              <a:solidFill>
                <a:srgbClr val="0000FF"/>
              </a:solidFill>
              <a:latin typeface="Roboto"/>
              <a:ea typeface="Roboto"/>
              <a:cs typeface="Roboto"/>
              <a:sym typeface="Roboto"/>
            </a:endParaRPr>
          </a:p>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Agent Strategies</a:t>
            </a:r>
            <a:endParaRPr>
              <a:solidFill>
                <a:srgbClr val="0000FF"/>
              </a:solidFill>
              <a:latin typeface="Roboto"/>
              <a:ea typeface="Roboto"/>
              <a:cs typeface="Roboto"/>
              <a:sym typeface="Roboto"/>
            </a:endParaRPr>
          </a:p>
          <a:p>
            <a:pPr indent="-406400" lvl="0" marL="457200" rtl="0" algn="l">
              <a:lnSpc>
                <a:spcPct val="115000"/>
              </a:lnSpc>
              <a:spcBef>
                <a:spcPts val="0"/>
              </a:spcBef>
              <a:spcAft>
                <a:spcPts val="0"/>
              </a:spcAft>
              <a:buClr>
                <a:srgbClr val="0000FF"/>
              </a:buClr>
              <a:buSzPts val="2800"/>
              <a:buFont typeface="Roboto"/>
              <a:buChar char="●"/>
            </a:pPr>
            <a:r>
              <a:rPr lang="en">
                <a:solidFill>
                  <a:srgbClr val="0000FF"/>
                </a:solidFill>
                <a:latin typeface="Roboto"/>
                <a:ea typeface="Roboto"/>
                <a:cs typeface="Roboto"/>
                <a:sym typeface="Roboto"/>
              </a:rPr>
              <a:t>Remote sampling</a:t>
            </a:r>
            <a:endParaRPr>
              <a:solidFill>
                <a:srgbClr val="0000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3"/>
          <p:cNvSpPr txBox="1"/>
          <p:nvPr>
            <p:ph type="ctrTitle"/>
          </p:nvPr>
        </p:nvSpPr>
        <p:spPr>
          <a:xfrm>
            <a:off x="311700" y="744575"/>
            <a:ext cx="8520600" cy="110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Getting Started</a:t>
            </a:r>
            <a:endParaRPr/>
          </a:p>
        </p:txBody>
      </p:sp>
      <p:sp>
        <p:nvSpPr>
          <p:cNvPr id="451" name="Google Shape;451;p73"/>
          <p:cNvSpPr txBox="1"/>
          <p:nvPr>
            <p:ph idx="1" type="subTitle"/>
          </p:nvPr>
        </p:nvSpPr>
        <p:spPr>
          <a:xfrm>
            <a:off x="311700" y="2206650"/>
            <a:ext cx="8648400" cy="231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Yaml: </a:t>
            </a:r>
            <a:r>
              <a:rPr lang="en" sz="1500"/>
              <a:t> </a:t>
            </a:r>
            <a:r>
              <a:rPr lang="en" sz="1500"/>
              <a:t>h</a:t>
            </a:r>
            <a:r>
              <a:rPr lang="en" sz="1500"/>
              <a:t>ttps://github.com/jaegertracing/jaeger-operator/releases/download/v1.49.0/jaeger-operator.yaml</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4"/>
          <p:cNvSpPr txBox="1"/>
          <p:nvPr>
            <p:ph type="ctrTitle"/>
          </p:nvPr>
        </p:nvSpPr>
        <p:spPr>
          <a:xfrm>
            <a:off x="311700" y="744575"/>
            <a:ext cx="8520600" cy="537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i="1" lang="en" sz="1800">
                <a:solidFill>
                  <a:srgbClr val="647081"/>
                </a:solidFill>
                <a:highlight>
                  <a:srgbClr val="FFFFFF"/>
                </a:highlight>
              </a:rPr>
              <a:t>Jaeger architecture with Kafka </a:t>
            </a:r>
            <a:endParaRPr sz="1800"/>
          </a:p>
        </p:txBody>
      </p:sp>
      <p:sp>
        <p:nvSpPr>
          <p:cNvPr id="457" name="Google Shape;457;p7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58" name="Google Shape;458;p74"/>
          <p:cNvPicPr preferRelativeResize="0"/>
          <p:nvPr/>
        </p:nvPicPr>
        <p:blipFill>
          <a:blip r:embed="rId3">
            <a:alphaModFix/>
          </a:blip>
          <a:stretch>
            <a:fillRect/>
          </a:stretch>
        </p:blipFill>
        <p:spPr>
          <a:xfrm>
            <a:off x="0" y="1282324"/>
            <a:ext cx="9144000" cy="3465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5"/>
          <p:cNvSpPr txBox="1"/>
          <p:nvPr>
            <p:ph type="ctrTitle"/>
          </p:nvPr>
        </p:nvSpPr>
        <p:spPr>
          <a:xfrm>
            <a:off x="311700" y="470725"/>
            <a:ext cx="8520600" cy="85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Creating cluster</a:t>
            </a:r>
            <a:endParaRPr/>
          </a:p>
        </p:txBody>
      </p:sp>
      <p:sp>
        <p:nvSpPr>
          <p:cNvPr id="464" name="Google Shape;464;p75"/>
          <p:cNvSpPr txBox="1"/>
          <p:nvPr>
            <p:ph idx="1" type="subTitle"/>
          </p:nvPr>
        </p:nvSpPr>
        <p:spPr>
          <a:xfrm>
            <a:off x="311700" y="1541200"/>
            <a:ext cx="8520600" cy="63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CRD - Custom Resource Definition </a:t>
            </a:r>
            <a:endParaRPr/>
          </a:p>
        </p:txBody>
      </p:sp>
      <p:pic>
        <p:nvPicPr>
          <p:cNvPr id="465" name="Google Shape;465;p75"/>
          <p:cNvPicPr preferRelativeResize="0"/>
          <p:nvPr/>
        </p:nvPicPr>
        <p:blipFill>
          <a:blip r:embed="rId3">
            <a:alphaModFix/>
          </a:blip>
          <a:stretch>
            <a:fillRect/>
          </a:stretch>
        </p:blipFill>
        <p:spPr>
          <a:xfrm>
            <a:off x="249525" y="2171200"/>
            <a:ext cx="9010650" cy="2647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6"/>
          <p:cNvSpPr txBox="1"/>
          <p:nvPr>
            <p:ph type="ctrTitle"/>
          </p:nvPr>
        </p:nvSpPr>
        <p:spPr>
          <a:xfrm>
            <a:off x="311700" y="744575"/>
            <a:ext cx="8520600" cy="842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Strategies: allInOne</a:t>
            </a:r>
            <a:endParaRPr sz="3000"/>
          </a:p>
        </p:txBody>
      </p:sp>
      <p:sp>
        <p:nvSpPr>
          <p:cNvPr id="471" name="Google Shape;471;p7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72" name="Google Shape;472;p76"/>
          <p:cNvPicPr preferRelativeResize="0"/>
          <p:nvPr/>
        </p:nvPicPr>
        <p:blipFill>
          <a:blip r:embed="rId3">
            <a:alphaModFix/>
          </a:blip>
          <a:stretch>
            <a:fillRect/>
          </a:stretch>
        </p:blipFill>
        <p:spPr>
          <a:xfrm>
            <a:off x="60875" y="1907562"/>
            <a:ext cx="9143999" cy="26457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7"/>
          <p:cNvSpPr txBox="1"/>
          <p:nvPr>
            <p:ph type="ctrTitle"/>
          </p:nvPr>
        </p:nvSpPr>
        <p:spPr>
          <a:xfrm>
            <a:off x="311700" y="744575"/>
            <a:ext cx="8520600" cy="66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Strategies: Production/Streaming</a:t>
            </a:r>
            <a:endParaRPr sz="3000"/>
          </a:p>
        </p:txBody>
      </p:sp>
      <p:sp>
        <p:nvSpPr>
          <p:cNvPr id="478" name="Google Shape;478;p7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79" name="Google Shape;479;p77"/>
          <p:cNvPicPr preferRelativeResize="0"/>
          <p:nvPr/>
        </p:nvPicPr>
        <p:blipFill>
          <a:blip r:embed="rId3">
            <a:alphaModFix/>
          </a:blip>
          <a:stretch>
            <a:fillRect/>
          </a:stretch>
        </p:blipFill>
        <p:spPr>
          <a:xfrm>
            <a:off x="76888" y="1832025"/>
            <a:ext cx="8990226" cy="30605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8"/>
          <p:cNvSpPr txBox="1"/>
          <p:nvPr>
            <p:ph type="ctrTitle"/>
          </p:nvPr>
        </p:nvSpPr>
        <p:spPr>
          <a:xfrm>
            <a:off x="311700" y="602550"/>
            <a:ext cx="8520600" cy="679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Storage configuration (beckend)</a:t>
            </a:r>
            <a:endParaRPr sz="3000"/>
          </a:p>
        </p:txBody>
      </p:sp>
      <p:sp>
        <p:nvSpPr>
          <p:cNvPr id="485" name="Google Shape;485;p7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86" name="Google Shape;486;p78"/>
          <p:cNvPicPr preferRelativeResize="0"/>
          <p:nvPr/>
        </p:nvPicPr>
        <p:blipFill>
          <a:blip r:embed="rId3">
            <a:alphaModFix/>
          </a:blip>
          <a:stretch>
            <a:fillRect/>
          </a:stretch>
        </p:blipFill>
        <p:spPr>
          <a:xfrm>
            <a:off x="71025" y="1343200"/>
            <a:ext cx="9143999" cy="3754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9"/>
          <p:cNvSpPr txBox="1"/>
          <p:nvPr>
            <p:ph type="ctrTitle"/>
          </p:nvPr>
        </p:nvSpPr>
        <p:spPr>
          <a:xfrm>
            <a:off x="260975" y="348925"/>
            <a:ext cx="8520600" cy="679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Storage Configuration (kafka)</a:t>
            </a:r>
            <a:endParaRPr sz="3000"/>
          </a:p>
        </p:txBody>
      </p:sp>
      <p:sp>
        <p:nvSpPr>
          <p:cNvPr id="492" name="Google Shape;492;p79"/>
          <p:cNvSpPr txBox="1"/>
          <p:nvPr>
            <p:ph idx="1" type="subTitle"/>
          </p:nvPr>
        </p:nvSpPr>
        <p:spPr>
          <a:xfrm>
            <a:off x="311700" y="1962025"/>
            <a:ext cx="8520600" cy="2799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93" name="Google Shape;493;p79"/>
          <p:cNvPicPr preferRelativeResize="0"/>
          <p:nvPr/>
        </p:nvPicPr>
        <p:blipFill>
          <a:blip r:embed="rId3">
            <a:alphaModFix/>
          </a:blip>
          <a:stretch>
            <a:fillRect/>
          </a:stretch>
        </p:blipFill>
        <p:spPr>
          <a:xfrm>
            <a:off x="0" y="1241752"/>
            <a:ext cx="9144001" cy="3732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0"/>
          <p:cNvSpPr txBox="1"/>
          <p:nvPr>
            <p:ph type="ctrTitle"/>
          </p:nvPr>
        </p:nvSpPr>
        <p:spPr>
          <a:xfrm>
            <a:off x="311700" y="744575"/>
            <a:ext cx="8520600" cy="659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Agent Strategy (Sidecar)</a:t>
            </a:r>
            <a:endParaRPr sz="3000"/>
          </a:p>
        </p:txBody>
      </p:sp>
      <p:sp>
        <p:nvSpPr>
          <p:cNvPr id="499" name="Google Shape;499;p8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00" name="Google Shape;500;p80"/>
          <p:cNvPicPr preferRelativeResize="0"/>
          <p:nvPr/>
        </p:nvPicPr>
        <p:blipFill>
          <a:blip r:embed="rId3">
            <a:alphaModFix/>
          </a:blip>
          <a:stretch>
            <a:fillRect/>
          </a:stretch>
        </p:blipFill>
        <p:spPr>
          <a:xfrm>
            <a:off x="121725" y="1607725"/>
            <a:ext cx="8828174" cy="3245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1"/>
          <p:cNvSpPr txBox="1"/>
          <p:nvPr>
            <p:ph type="ctrTitle"/>
          </p:nvPr>
        </p:nvSpPr>
        <p:spPr>
          <a:xfrm>
            <a:off x="311700" y="744575"/>
            <a:ext cx="8520600" cy="79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Agent Strategy (DaemonSet)</a:t>
            </a:r>
            <a:endParaRPr sz="3000"/>
          </a:p>
        </p:txBody>
      </p:sp>
      <p:pic>
        <p:nvPicPr>
          <p:cNvPr id="506" name="Google Shape;506;p81"/>
          <p:cNvPicPr preferRelativeResize="0"/>
          <p:nvPr/>
        </p:nvPicPr>
        <p:blipFill>
          <a:blip r:embed="rId3">
            <a:alphaModFix/>
          </a:blip>
          <a:stretch>
            <a:fillRect/>
          </a:stretch>
        </p:blipFill>
        <p:spPr>
          <a:xfrm>
            <a:off x="152400" y="1689575"/>
            <a:ext cx="8418339" cy="330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936375" y="2307450"/>
            <a:ext cx="7425000" cy="5286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solidFill>
                  <a:srgbClr val="980000"/>
                </a:solidFill>
              </a:rPr>
              <a:t>Monitoring v/s Observability</a:t>
            </a:r>
            <a:endParaRPr/>
          </a:p>
        </p:txBody>
      </p:sp>
      <p:sp>
        <p:nvSpPr>
          <p:cNvPr id="258" name="Google Shape;258;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2"/>
          <p:cNvSpPr txBox="1"/>
          <p:nvPr>
            <p:ph type="ctrTitle"/>
          </p:nvPr>
        </p:nvSpPr>
        <p:spPr>
          <a:xfrm>
            <a:off x="311700" y="450375"/>
            <a:ext cx="8520600" cy="72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t>Remote Sampling</a:t>
            </a:r>
            <a:endParaRPr sz="3000"/>
          </a:p>
        </p:txBody>
      </p:sp>
      <p:pic>
        <p:nvPicPr>
          <p:cNvPr id="512" name="Google Shape;512;p82"/>
          <p:cNvPicPr preferRelativeResize="0"/>
          <p:nvPr/>
        </p:nvPicPr>
        <p:blipFill>
          <a:blip r:embed="rId3">
            <a:alphaModFix/>
          </a:blip>
          <a:stretch>
            <a:fillRect/>
          </a:stretch>
        </p:blipFill>
        <p:spPr>
          <a:xfrm>
            <a:off x="2708950" y="1343375"/>
            <a:ext cx="3395106" cy="3668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3"/>
          <p:cNvSpPr txBox="1"/>
          <p:nvPr>
            <p:ph type="ctrTitle"/>
          </p:nvPr>
        </p:nvSpPr>
        <p:spPr>
          <a:xfrm>
            <a:off x="311708" y="2912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980000"/>
                </a:solidFill>
              </a:rPr>
              <a:t>AI with Monitoring</a:t>
            </a:r>
            <a:endParaRPr>
              <a:solidFill>
                <a:srgbClr val="980000"/>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18" name="Google Shape;518;p83"/>
          <p:cNvPicPr preferRelativeResize="0"/>
          <p:nvPr/>
        </p:nvPicPr>
        <p:blipFill>
          <a:blip r:embed="rId3">
            <a:alphaModFix/>
          </a:blip>
          <a:stretch>
            <a:fillRect/>
          </a:stretch>
        </p:blipFill>
        <p:spPr>
          <a:xfrm>
            <a:off x="1537325" y="948450"/>
            <a:ext cx="5393625" cy="39866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3800"/>
              <a:buFont typeface="Nunito"/>
              <a:buNone/>
            </a:pPr>
            <a:r>
              <a:rPr b="1" lang="en" sz="3800"/>
              <a:t>Thank You!</a:t>
            </a:r>
            <a:endParaRPr/>
          </a:p>
        </p:txBody>
      </p:sp>
      <p:sp>
        <p:nvSpPr>
          <p:cNvPr id="524" name="Google Shape;524;p84"/>
          <p:cNvSpPr txBox="1"/>
          <p:nvPr>
            <p:ph idx="1" type="subTitle"/>
          </p:nvPr>
        </p:nvSpPr>
        <p:spPr>
          <a:xfrm>
            <a:off x="3375932" y="2632472"/>
            <a:ext cx="2392136" cy="395633"/>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Font typeface="Arial"/>
              <a:buNone/>
            </a:pPr>
            <a:r>
              <a:rPr b="0" i="0" lang="en" sz="1800" u="none" cap="none" strike="noStrike">
                <a:solidFill>
                  <a:schemeClr val="dk1"/>
                </a:solidFill>
                <a:latin typeface="Nunito"/>
                <a:ea typeface="Nunito"/>
                <a:cs typeface="Nunito"/>
                <a:sym typeface="Nunito"/>
              </a:rPr>
              <a:t>info@cazelabs.com</a:t>
            </a:r>
            <a:endParaRPr/>
          </a:p>
        </p:txBody>
      </p:sp>
      <p:sp>
        <p:nvSpPr>
          <p:cNvPr id="525" name="Google Shape;525;p8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47"/>
          <p:cNvSpPr txBox="1"/>
          <p:nvPr>
            <p:ph idx="4294967295" type="title"/>
          </p:nvPr>
        </p:nvSpPr>
        <p:spPr>
          <a:xfrm>
            <a:off x="687925" y="2985442"/>
            <a:ext cx="1993500" cy="596400"/>
          </a:xfrm>
          <a:prstGeom prst="rect">
            <a:avLst/>
          </a:prstGeom>
          <a:noFill/>
          <a:ln>
            <a:noFill/>
          </a:ln>
        </p:spPr>
        <p:txBody>
          <a:bodyPr anchorCtr="0" anchor="ctr" bIns="17150" lIns="17150" spcFirstLastPara="1" rIns="17150" wrap="square" tIns="17150">
            <a:normAutofit/>
          </a:bodyPr>
          <a:lstStyle/>
          <a:p>
            <a:pPr indent="0" lvl="0" marL="0" rtl="0" algn="ctr">
              <a:lnSpc>
                <a:spcPct val="90000"/>
              </a:lnSpc>
              <a:spcBef>
                <a:spcPts val="0"/>
              </a:spcBef>
              <a:spcAft>
                <a:spcPts val="0"/>
              </a:spcAft>
              <a:buSzPts val="2300"/>
              <a:buNone/>
            </a:pPr>
            <a:r>
              <a:rPr lang="en">
                <a:solidFill>
                  <a:srgbClr val="002060"/>
                </a:solidFill>
                <a:latin typeface="Roboto"/>
                <a:ea typeface="Roboto"/>
                <a:cs typeface="Roboto"/>
                <a:sym typeface="Roboto"/>
              </a:rPr>
              <a:t>Monitoring</a:t>
            </a:r>
            <a:endParaRPr>
              <a:solidFill>
                <a:srgbClr val="002060"/>
              </a:solidFill>
              <a:latin typeface="Roboto"/>
              <a:ea typeface="Roboto"/>
              <a:cs typeface="Roboto"/>
              <a:sym typeface="Roboto"/>
            </a:endParaRPr>
          </a:p>
        </p:txBody>
      </p:sp>
      <p:pic>
        <p:nvPicPr>
          <p:cNvPr id="265" name="Google Shape;265;p47"/>
          <p:cNvPicPr preferRelativeResize="0"/>
          <p:nvPr/>
        </p:nvPicPr>
        <p:blipFill rotWithShape="1">
          <a:blip r:embed="rId3">
            <a:alphaModFix/>
          </a:blip>
          <a:srcRect b="0" l="0" r="0" t="0"/>
          <a:stretch/>
        </p:blipFill>
        <p:spPr>
          <a:xfrm>
            <a:off x="851778" y="1319664"/>
            <a:ext cx="1665786" cy="1665786"/>
          </a:xfrm>
          <a:prstGeom prst="rect">
            <a:avLst/>
          </a:prstGeom>
          <a:noFill/>
          <a:ln>
            <a:noFill/>
          </a:ln>
        </p:spPr>
      </p:pic>
      <p:sp>
        <p:nvSpPr>
          <p:cNvPr id="266" name="Google Shape;266;p47"/>
          <p:cNvSpPr txBox="1"/>
          <p:nvPr/>
        </p:nvSpPr>
        <p:spPr>
          <a:xfrm>
            <a:off x="2855911" y="736040"/>
            <a:ext cx="5055900" cy="18357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None/>
            </a:pPr>
            <a:r>
              <a:rPr b="1" i="0" lang="en" sz="1300" u="sng" cap="none" strike="noStrike">
                <a:solidFill>
                  <a:srgbClr val="002060"/>
                </a:solidFill>
                <a:latin typeface="Roboto"/>
                <a:ea typeface="Roboto"/>
                <a:cs typeface="Roboto"/>
                <a:sym typeface="Roboto"/>
              </a:rPr>
              <a:t>Collect specific or predefined system information </a:t>
            </a:r>
            <a:r>
              <a:rPr b="0" i="0" lang="en" sz="1300" u="none" cap="none" strike="noStrike">
                <a:solidFill>
                  <a:srgbClr val="002060"/>
                </a:solidFill>
                <a:latin typeface="Roboto"/>
                <a:ea typeface="Roboto"/>
                <a:cs typeface="Roboto"/>
                <a:sym typeface="Roboto"/>
              </a:rPr>
              <a:t>continuously to provide the overall system health information. It can also give information to take specific corrective actions </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sng" cap="none" strike="noStrike">
                <a:solidFill>
                  <a:srgbClr val="002060"/>
                </a:solidFill>
                <a:latin typeface="Roboto"/>
                <a:ea typeface="Roboto"/>
                <a:cs typeface="Roboto"/>
                <a:sym typeface="Roboto"/>
              </a:rPr>
              <a:t>Watch</a:t>
            </a:r>
            <a:r>
              <a:rPr b="0" i="0" lang="en" sz="1300" u="none" cap="none" strike="noStrike">
                <a:solidFill>
                  <a:srgbClr val="002060"/>
                </a:solidFill>
                <a:latin typeface="Roboto"/>
                <a:ea typeface="Roboto"/>
                <a:cs typeface="Roboto"/>
                <a:sym typeface="Roboto"/>
              </a:rPr>
              <a:t> the system for </a:t>
            </a:r>
            <a:r>
              <a:rPr b="0" i="0" lang="en" sz="1300" u="sng" cap="none" strike="noStrike">
                <a:solidFill>
                  <a:srgbClr val="002060"/>
                </a:solidFill>
                <a:latin typeface="Roboto"/>
                <a:ea typeface="Roboto"/>
                <a:cs typeface="Roboto"/>
                <a:sym typeface="Roboto"/>
              </a:rPr>
              <a:t>specific</a:t>
            </a:r>
            <a:r>
              <a:rPr b="0" i="0" lang="en" sz="1300" u="none" cap="none" strike="noStrike">
                <a:solidFill>
                  <a:srgbClr val="002060"/>
                </a:solidFill>
                <a:latin typeface="Roboto"/>
                <a:ea typeface="Roboto"/>
                <a:cs typeface="Roboto"/>
                <a:sym typeface="Roboto"/>
              </a:rPr>
              <a:t> system information</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sng" cap="none" strike="noStrike">
                <a:solidFill>
                  <a:srgbClr val="002060"/>
                </a:solidFill>
                <a:latin typeface="Roboto"/>
                <a:ea typeface="Roboto"/>
                <a:cs typeface="Roboto"/>
                <a:sym typeface="Roboto"/>
              </a:rPr>
              <a:t>Need to ask </a:t>
            </a:r>
            <a:r>
              <a:rPr b="0" i="0" lang="en" sz="1300" u="none" cap="none" strike="noStrike">
                <a:solidFill>
                  <a:srgbClr val="002060"/>
                </a:solidFill>
                <a:latin typeface="Roboto"/>
                <a:ea typeface="Roboto"/>
                <a:cs typeface="Roboto"/>
                <a:sym typeface="Roboto"/>
              </a:rPr>
              <a:t>for specific info to get!</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Get ‘</a:t>
            </a:r>
            <a:r>
              <a:rPr b="0" i="0" lang="en" sz="1300" u="sng" cap="none" strike="noStrike">
                <a:solidFill>
                  <a:srgbClr val="002060"/>
                </a:solidFill>
                <a:latin typeface="Roboto"/>
                <a:ea typeface="Roboto"/>
                <a:cs typeface="Roboto"/>
                <a:sym typeface="Roboto"/>
              </a:rPr>
              <a:t>known</a:t>
            </a:r>
            <a:r>
              <a:rPr b="0" i="0" lang="en" sz="1300" u="none" cap="none" strike="noStrike">
                <a:solidFill>
                  <a:srgbClr val="002060"/>
                </a:solidFill>
                <a:latin typeface="Roboto"/>
                <a:ea typeface="Roboto"/>
                <a:cs typeface="Roboto"/>
                <a:sym typeface="Roboto"/>
              </a:rPr>
              <a:t>’ unknowns!</a:t>
            </a:r>
            <a:endParaRPr sz="500"/>
          </a:p>
        </p:txBody>
      </p:sp>
      <p:pic>
        <p:nvPicPr>
          <p:cNvPr id="267" name="Google Shape;267;p47"/>
          <p:cNvPicPr preferRelativeResize="0"/>
          <p:nvPr/>
        </p:nvPicPr>
        <p:blipFill rotWithShape="1">
          <a:blip r:embed="rId4">
            <a:alphaModFix/>
          </a:blip>
          <a:srcRect b="0" l="0" r="0" t="0"/>
          <a:stretch/>
        </p:blipFill>
        <p:spPr>
          <a:xfrm>
            <a:off x="4498461" y="2829859"/>
            <a:ext cx="1398478" cy="1398478"/>
          </a:xfrm>
          <a:prstGeom prst="rect">
            <a:avLst/>
          </a:prstGeom>
          <a:noFill/>
          <a:ln>
            <a:noFill/>
          </a:ln>
        </p:spPr>
      </p:pic>
      <p:pic>
        <p:nvPicPr>
          <p:cNvPr id="268" name="Google Shape;268;p47"/>
          <p:cNvPicPr preferRelativeResize="0"/>
          <p:nvPr/>
        </p:nvPicPr>
        <p:blipFill rotWithShape="1">
          <a:blip r:embed="rId5">
            <a:alphaModFix/>
          </a:blip>
          <a:srcRect b="0" l="0" r="0" t="0"/>
          <a:stretch/>
        </p:blipFill>
        <p:spPr>
          <a:xfrm>
            <a:off x="6073483" y="2767747"/>
            <a:ext cx="2284051" cy="1522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48"/>
          <p:cNvSpPr txBox="1"/>
          <p:nvPr>
            <p:ph idx="4294967295" type="title"/>
          </p:nvPr>
        </p:nvSpPr>
        <p:spPr>
          <a:xfrm>
            <a:off x="793075" y="2976800"/>
            <a:ext cx="1993500" cy="596400"/>
          </a:xfrm>
          <a:prstGeom prst="rect">
            <a:avLst/>
          </a:prstGeom>
          <a:noFill/>
          <a:ln>
            <a:noFill/>
          </a:ln>
        </p:spPr>
        <p:txBody>
          <a:bodyPr anchorCtr="0" anchor="ctr" bIns="17150" lIns="17150" spcFirstLastPara="1" rIns="17150" wrap="square" tIns="17150">
            <a:normAutofit/>
          </a:bodyPr>
          <a:lstStyle/>
          <a:p>
            <a:pPr indent="0" lvl="0" marL="0" rtl="0" algn="ctr">
              <a:lnSpc>
                <a:spcPct val="90000"/>
              </a:lnSpc>
              <a:spcBef>
                <a:spcPts val="0"/>
              </a:spcBef>
              <a:spcAft>
                <a:spcPts val="0"/>
              </a:spcAft>
              <a:buSzPts val="2070"/>
              <a:buNone/>
            </a:pPr>
            <a:r>
              <a:rPr lang="en" sz="2600">
                <a:solidFill>
                  <a:srgbClr val="002060"/>
                </a:solidFill>
                <a:latin typeface="Roboto"/>
                <a:ea typeface="Roboto"/>
                <a:cs typeface="Roboto"/>
                <a:sym typeface="Roboto"/>
              </a:rPr>
              <a:t>Observability</a:t>
            </a:r>
            <a:endParaRPr sz="2600">
              <a:solidFill>
                <a:srgbClr val="002060"/>
              </a:solidFill>
              <a:latin typeface="Roboto"/>
              <a:ea typeface="Roboto"/>
              <a:cs typeface="Roboto"/>
              <a:sym typeface="Roboto"/>
            </a:endParaRPr>
          </a:p>
        </p:txBody>
      </p:sp>
      <p:pic>
        <p:nvPicPr>
          <p:cNvPr id="275" name="Google Shape;275;p48"/>
          <p:cNvPicPr preferRelativeResize="0"/>
          <p:nvPr/>
        </p:nvPicPr>
        <p:blipFill rotWithShape="1">
          <a:blip r:embed="rId3">
            <a:alphaModFix/>
          </a:blip>
          <a:srcRect b="0" l="0" r="0" t="0"/>
          <a:stretch/>
        </p:blipFill>
        <p:spPr>
          <a:xfrm>
            <a:off x="886653" y="1311014"/>
            <a:ext cx="1665786" cy="1665786"/>
          </a:xfrm>
          <a:prstGeom prst="rect">
            <a:avLst/>
          </a:prstGeom>
          <a:noFill/>
          <a:ln>
            <a:noFill/>
          </a:ln>
        </p:spPr>
      </p:pic>
      <p:sp>
        <p:nvSpPr>
          <p:cNvPr id="276" name="Google Shape;276;p48"/>
          <p:cNvSpPr txBox="1"/>
          <p:nvPr/>
        </p:nvSpPr>
        <p:spPr>
          <a:xfrm>
            <a:off x="3094368" y="620492"/>
            <a:ext cx="5055900" cy="24360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Just </a:t>
            </a:r>
            <a:r>
              <a:rPr b="0" i="0" lang="en" sz="1300" u="sng" cap="none" strike="noStrike">
                <a:solidFill>
                  <a:srgbClr val="002060"/>
                </a:solidFill>
                <a:latin typeface="Roboto"/>
                <a:ea typeface="Roboto"/>
                <a:cs typeface="Roboto"/>
                <a:sym typeface="Roboto"/>
              </a:rPr>
              <a:t>based on the outputs </a:t>
            </a:r>
            <a:r>
              <a:rPr b="0" i="0" lang="en" sz="1300" u="none" cap="none" strike="noStrike">
                <a:solidFill>
                  <a:srgbClr val="002060"/>
                </a:solidFill>
                <a:latin typeface="Roboto"/>
                <a:ea typeface="Roboto"/>
                <a:cs typeface="Roboto"/>
                <a:sym typeface="Roboto"/>
              </a:rPr>
              <a:t>from the system , </a:t>
            </a:r>
            <a:r>
              <a:rPr b="0" i="0" lang="en" sz="1300" u="sng" cap="none" strike="noStrike">
                <a:solidFill>
                  <a:srgbClr val="002060"/>
                </a:solidFill>
                <a:latin typeface="Roboto"/>
                <a:ea typeface="Roboto"/>
                <a:cs typeface="Roboto"/>
                <a:sym typeface="Roboto"/>
              </a:rPr>
              <a:t>describe the behavior </a:t>
            </a:r>
            <a:r>
              <a:rPr b="0" i="0" lang="en" sz="1300" u="none" cap="none" strike="noStrike">
                <a:solidFill>
                  <a:srgbClr val="002060"/>
                </a:solidFill>
                <a:latin typeface="Roboto"/>
                <a:ea typeface="Roboto"/>
                <a:cs typeface="Roboto"/>
                <a:sym typeface="Roboto"/>
              </a:rPr>
              <a:t>of the system completely </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A system is said to be observable if, for every possible evolution of state and control vectors, the </a:t>
            </a:r>
            <a:r>
              <a:rPr b="0" i="0" lang="en" sz="1300" u="sng" cap="none" strike="noStrike">
                <a:solidFill>
                  <a:srgbClr val="002060"/>
                </a:solidFill>
                <a:latin typeface="Roboto"/>
                <a:ea typeface="Roboto"/>
                <a:cs typeface="Roboto"/>
                <a:sym typeface="Roboto"/>
              </a:rPr>
              <a:t>current state can be estimated using only the information from outputs </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sng" cap="none" strike="noStrike">
                <a:solidFill>
                  <a:srgbClr val="002060"/>
                </a:solidFill>
                <a:latin typeface="Roboto"/>
                <a:ea typeface="Roboto"/>
                <a:cs typeface="Roboto"/>
                <a:sym typeface="Roboto"/>
              </a:rPr>
              <a:t>Insights</a:t>
            </a:r>
            <a:r>
              <a:rPr b="0" i="0" lang="en" sz="1300" u="none" cap="none" strike="noStrike">
                <a:solidFill>
                  <a:srgbClr val="002060"/>
                </a:solidFill>
                <a:latin typeface="Roboto"/>
                <a:ea typeface="Roboto"/>
                <a:cs typeface="Roboto"/>
                <a:sym typeface="Roboto"/>
              </a:rPr>
              <a:t> in to the system behavior</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sng" cap="none" strike="noStrike">
                <a:solidFill>
                  <a:srgbClr val="002060"/>
                </a:solidFill>
                <a:latin typeface="Roboto"/>
                <a:ea typeface="Roboto"/>
                <a:cs typeface="Roboto"/>
                <a:sym typeface="Roboto"/>
              </a:rPr>
              <a:t>Derive</a:t>
            </a:r>
            <a:r>
              <a:rPr b="0" i="0" lang="en" sz="1300" u="none" cap="none" strike="noStrike">
                <a:solidFill>
                  <a:srgbClr val="002060"/>
                </a:solidFill>
                <a:latin typeface="Roboto"/>
                <a:ea typeface="Roboto"/>
                <a:cs typeface="Roboto"/>
                <a:sym typeface="Roboto"/>
              </a:rPr>
              <a:t> the behavior of the system (not the specific info asked)</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Get ‘</a:t>
            </a:r>
            <a:r>
              <a:rPr b="0" i="0" lang="en" sz="1300" u="sng" cap="none" strike="noStrike">
                <a:solidFill>
                  <a:srgbClr val="002060"/>
                </a:solidFill>
                <a:latin typeface="Roboto"/>
                <a:ea typeface="Roboto"/>
                <a:cs typeface="Roboto"/>
                <a:sym typeface="Roboto"/>
              </a:rPr>
              <a:t>unknown</a:t>
            </a:r>
            <a:r>
              <a:rPr b="0" i="0" lang="en" sz="1300" u="none" cap="none" strike="noStrike">
                <a:solidFill>
                  <a:srgbClr val="002060"/>
                </a:solidFill>
                <a:latin typeface="Roboto"/>
                <a:ea typeface="Roboto"/>
                <a:cs typeface="Roboto"/>
                <a:sym typeface="Roboto"/>
              </a:rPr>
              <a:t>’ unknowns!</a:t>
            </a:r>
            <a:endParaRPr sz="500"/>
          </a:p>
        </p:txBody>
      </p:sp>
      <p:pic>
        <p:nvPicPr>
          <p:cNvPr id="277" name="Google Shape;277;p48"/>
          <p:cNvPicPr preferRelativeResize="0"/>
          <p:nvPr/>
        </p:nvPicPr>
        <p:blipFill rotWithShape="1">
          <a:blip r:embed="rId4">
            <a:alphaModFix/>
          </a:blip>
          <a:srcRect b="0" l="0" r="0" t="0"/>
          <a:stretch/>
        </p:blipFill>
        <p:spPr>
          <a:xfrm>
            <a:off x="4463100" y="3326789"/>
            <a:ext cx="1992719" cy="1120905"/>
          </a:xfrm>
          <a:prstGeom prst="rect">
            <a:avLst/>
          </a:prstGeom>
          <a:noFill/>
          <a:ln>
            <a:noFill/>
          </a:ln>
        </p:spPr>
      </p:pic>
      <p:pic>
        <p:nvPicPr>
          <p:cNvPr id="278" name="Google Shape;278;p48"/>
          <p:cNvPicPr preferRelativeResize="0"/>
          <p:nvPr/>
        </p:nvPicPr>
        <p:blipFill rotWithShape="1">
          <a:blip r:embed="rId5">
            <a:alphaModFix/>
          </a:blip>
          <a:srcRect b="0" l="0" r="0" t="0"/>
          <a:stretch/>
        </p:blipFill>
        <p:spPr>
          <a:xfrm>
            <a:off x="6642802" y="3056503"/>
            <a:ext cx="1210529" cy="15317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ph type="title"/>
          </p:nvPr>
        </p:nvSpPr>
        <p:spPr>
          <a:xfrm>
            <a:off x="936375" y="2307450"/>
            <a:ext cx="7425000" cy="528600"/>
          </a:xfrm>
          <a:prstGeom prst="rect">
            <a:avLst/>
          </a:prstGeom>
          <a:noFill/>
          <a:ln>
            <a:noFill/>
          </a:ln>
        </p:spPr>
        <p:txBody>
          <a:bodyPr anchorCtr="0" anchor="ctr" bIns="34275" lIns="68575" spcFirstLastPara="1" rIns="68575" wrap="square" tIns="34275">
            <a:normAutofit fontScale="90000"/>
          </a:bodyPr>
          <a:lstStyle/>
          <a:p>
            <a:pPr indent="0" lvl="0" marL="0" rtl="0" algn="ctr">
              <a:spcBef>
                <a:spcPts val="0"/>
              </a:spcBef>
              <a:spcAft>
                <a:spcPts val="0"/>
              </a:spcAft>
              <a:buNone/>
            </a:pPr>
            <a:r>
              <a:rPr lang="en">
                <a:solidFill>
                  <a:srgbClr val="002060"/>
                </a:solidFill>
                <a:latin typeface="Roboto"/>
                <a:ea typeface="Roboto"/>
                <a:cs typeface="Roboto"/>
                <a:sym typeface="Roboto"/>
              </a:rPr>
              <a:t>Observability: Let us understand a bit more..</a:t>
            </a:r>
            <a:endParaRPr>
              <a:solidFill>
                <a:srgbClr val="980000"/>
              </a:solidFill>
            </a:endParaRPr>
          </a:p>
        </p:txBody>
      </p:sp>
      <p:sp>
        <p:nvSpPr>
          <p:cNvPr id="284" name="Google Shape;284;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50"/>
          <p:cNvSpPr txBox="1"/>
          <p:nvPr>
            <p:ph idx="4294967295" type="body"/>
          </p:nvPr>
        </p:nvSpPr>
        <p:spPr>
          <a:xfrm>
            <a:off x="521385" y="501702"/>
            <a:ext cx="7092900" cy="358500"/>
          </a:xfrm>
          <a:prstGeom prst="rect">
            <a:avLst/>
          </a:prstGeom>
          <a:noFill/>
          <a:ln>
            <a:noFill/>
          </a:ln>
        </p:spPr>
        <p:txBody>
          <a:bodyPr anchorCtr="0" anchor="t" bIns="34275" lIns="34275" spcFirstLastPara="1" rIns="34275" wrap="square" tIns="34275">
            <a:noAutofit/>
          </a:bodyPr>
          <a:lstStyle/>
          <a:p>
            <a:pPr indent="0" lvl="0" marL="0" rtl="0" algn="l">
              <a:lnSpc>
                <a:spcPct val="90000"/>
              </a:lnSpc>
              <a:spcBef>
                <a:spcPts val="800"/>
              </a:spcBef>
              <a:spcAft>
                <a:spcPts val="0"/>
              </a:spcAft>
              <a:buSzPts val="1800"/>
              <a:buNone/>
            </a:pPr>
            <a:r>
              <a:rPr b="1" lang="en" sz="1500" u="sng">
                <a:solidFill>
                  <a:srgbClr val="002060"/>
                </a:solidFill>
                <a:latin typeface="Roboto"/>
                <a:ea typeface="Roboto"/>
                <a:cs typeface="Roboto"/>
                <a:sym typeface="Roboto"/>
              </a:rPr>
              <a:t>Effective observability </a:t>
            </a:r>
            <a:r>
              <a:rPr lang="en" sz="1500">
                <a:solidFill>
                  <a:srgbClr val="002060"/>
                </a:solidFill>
                <a:latin typeface="Roboto"/>
                <a:ea typeface="Roboto"/>
                <a:cs typeface="Roboto"/>
                <a:sym typeface="Roboto"/>
              </a:rPr>
              <a:t>depends on how well the internal states are inferred from its external outputs</a:t>
            </a:r>
            <a:endParaRPr/>
          </a:p>
        </p:txBody>
      </p:sp>
      <p:pic>
        <p:nvPicPr>
          <p:cNvPr id="291" name="Google Shape;291;p50"/>
          <p:cNvPicPr preferRelativeResize="0"/>
          <p:nvPr/>
        </p:nvPicPr>
        <p:blipFill rotWithShape="1">
          <a:blip r:embed="rId3">
            <a:alphaModFix/>
          </a:blip>
          <a:srcRect b="0" l="0" r="0" t="0"/>
          <a:stretch/>
        </p:blipFill>
        <p:spPr>
          <a:xfrm>
            <a:off x="308738" y="1758069"/>
            <a:ext cx="2051874" cy="1361503"/>
          </a:xfrm>
          <a:prstGeom prst="rect">
            <a:avLst/>
          </a:prstGeom>
          <a:noFill/>
          <a:ln>
            <a:noFill/>
          </a:ln>
        </p:spPr>
      </p:pic>
      <p:pic>
        <p:nvPicPr>
          <p:cNvPr id="292" name="Google Shape;292;p50"/>
          <p:cNvPicPr preferRelativeResize="0"/>
          <p:nvPr/>
        </p:nvPicPr>
        <p:blipFill rotWithShape="1">
          <a:blip r:embed="rId3">
            <a:alphaModFix/>
          </a:blip>
          <a:srcRect b="0" l="0" r="0" t="0"/>
          <a:stretch/>
        </p:blipFill>
        <p:spPr>
          <a:xfrm>
            <a:off x="1675022" y="1758069"/>
            <a:ext cx="2051874" cy="1361503"/>
          </a:xfrm>
          <a:prstGeom prst="rect">
            <a:avLst/>
          </a:prstGeom>
          <a:noFill/>
          <a:ln>
            <a:noFill/>
          </a:ln>
        </p:spPr>
      </p:pic>
      <p:pic>
        <p:nvPicPr>
          <p:cNvPr id="293" name="Google Shape;293;p50"/>
          <p:cNvPicPr preferRelativeResize="0"/>
          <p:nvPr/>
        </p:nvPicPr>
        <p:blipFill rotWithShape="1">
          <a:blip r:embed="rId3">
            <a:alphaModFix/>
          </a:blip>
          <a:srcRect b="0" l="0" r="0" t="0"/>
          <a:stretch/>
        </p:blipFill>
        <p:spPr>
          <a:xfrm>
            <a:off x="3041306" y="1758069"/>
            <a:ext cx="2051874" cy="1361503"/>
          </a:xfrm>
          <a:prstGeom prst="rect">
            <a:avLst/>
          </a:prstGeom>
          <a:noFill/>
          <a:ln>
            <a:noFill/>
          </a:ln>
        </p:spPr>
      </p:pic>
      <p:sp>
        <p:nvSpPr>
          <p:cNvPr id="294" name="Google Shape;294;p50"/>
          <p:cNvSpPr txBox="1"/>
          <p:nvPr/>
        </p:nvSpPr>
        <p:spPr>
          <a:xfrm>
            <a:off x="684395" y="3192716"/>
            <a:ext cx="1148400" cy="234600"/>
          </a:xfrm>
          <a:prstGeom prst="rect">
            <a:avLst/>
          </a:prstGeom>
          <a:noFill/>
          <a:ln>
            <a:noFill/>
          </a:ln>
        </p:spPr>
        <p:txBody>
          <a:bodyPr anchorCtr="0" anchor="t" bIns="17150" lIns="34300" spcFirstLastPara="1" rIns="34300" wrap="square" tIns="17150">
            <a:spAutoFit/>
          </a:bodyPr>
          <a:lstStyle/>
          <a:p>
            <a:pPr indent="0" lvl="0" marL="0" marR="0" rtl="0" algn="ctr">
              <a:lnSpc>
                <a:spcPct val="100000"/>
              </a:lnSpc>
              <a:spcBef>
                <a:spcPts val="0"/>
              </a:spcBef>
              <a:spcAft>
                <a:spcPts val="0"/>
              </a:spcAft>
              <a:buNone/>
            </a:pPr>
            <a:r>
              <a:rPr b="0" i="0" lang="en" sz="1300" u="none" cap="none" strike="noStrike">
                <a:solidFill>
                  <a:srgbClr val="2B5258"/>
                </a:solidFill>
                <a:latin typeface="Roboto"/>
                <a:ea typeface="Roboto"/>
                <a:cs typeface="Roboto"/>
                <a:sym typeface="Roboto"/>
              </a:rPr>
              <a:t>Metrics</a:t>
            </a:r>
            <a:endParaRPr sz="500"/>
          </a:p>
        </p:txBody>
      </p:sp>
      <p:sp>
        <p:nvSpPr>
          <p:cNvPr id="295" name="Google Shape;295;p50"/>
          <p:cNvSpPr txBox="1"/>
          <p:nvPr/>
        </p:nvSpPr>
        <p:spPr>
          <a:xfrm>
            <a:off x="2127335" y="3192716"/>
            <a:ext cx="1148400" cy="234600"/>
          </a:xfrm>
          <a:prstGeom prst="rect">
            <a:avLst/>
          </a:prstGeom>
          <a:noFill/>
          <a:ln>
            <a:noFill/>
          </a:ln>
        </p:spPr>
        <p:txBody>
          <a:bodyPr anchorCtr="0" anchor="t" bIns="17150" lIns="34300" spcFirstLastPara="1" rIns="34300" wrap="square" tIns="17150">
            <a:spAutoFit/>
          </a:bodyPr>
          <a:lstStyle/>
          <a:p>
            <a:pPr indent="0" lvl="0" marL="0" marR="0" rtl="0" algn="ctr">
              <a:lnSpc>
                <a:spcPct val="100000"/>
              </a:lnSpc>
              <a:spcBef>
                <a:spcPts val="0"/>
              </a:spcBef>
              <a:spcAft>
                <a:spcPts val="0"/>
              </a:spcAft>
              <a:buNone/>
            </a:pPr>
            <a:r>
              <a:rPr b="0" i="0" lang="en" sz="1300" u="none" cap="none" strike="noStrike">
                <a:solidFill>
                  <a:srgbClr val="2B5258"/>
                </a:solidFill>
                <a:latin typeface="Roboto"/>
                <a:ea typeface="Roboto"/>
                <a:cs typeface="Roboto"/>
                <a:sym typeface="Roboto"/>
              </a:rPr>
              <a:t>Logs</a:t>
            </a:r>
            <a:endParaRPr sz="500"/>
          </a:p>
        </p:txBody>
      </p:sp>
      <p:sp>
        <p:nvSpPr>
          <p:cNvPr id="296" name="Google Shape;296;p50"/>
          <p:cNvSpPr txBox="1"/>
          <p:nvPr/>
        </p:nvSpPr>
        <p:spPr>
          <a:xfrm>
            <a:off x="3493619" y="3192716"/>
            <a:ext cx="1148400" cy="234600"/>
          </a:xfrm>
          <a:prstGeom prst="rect">
            <a:avLst/>
          </a:prstGeom>
          <a:noFill/>
          <a:ln>
            <a:noFill/>
          </a:ln>
        </p:spPr>
        <p:txBody>
          <a:bodyPr anchorCtr="0" anchor="t" bIns="17150" lIns="34300" spcFirstLastPara="1" rIns="34300" wrap="square" tIns="17150">
            <a:spAutoFit/>
          </a:bodyPr>
          <a:lstStyle/>
          <a:p>
            <a:pPr indent="0" lvl="0" marL="0" marR="0" rtl="0" algn="ctr">
              <a:lnSpc>
                <a:spcPct val="100000"/>
              </a:lnSpc>
              <a:spcBef>
                <a:spcPts val="0"/>
              </a:spcBef>
              <a:spcAft>
                <a:spcPts val="0"/>
              </a:spcAft>
              <a:buNone/>
            </a:pPr>
            <a:r>
              <a:rPr b="0" i="0" lang="en" sz="1300" u="none" cap="none" strike="noStrike">
                <a:solidFill>
                  <a:srgbClr val="2B5258"/>
                </a:solidFill>
                <a:latin typeface="Roboto"/>
                <a:ea typeface="Roboto"/>
                <a:cs typeface="Roboto"/>
                <a:sym typeface="Roboto"/>
              </a:rPr>
              <a:t>Tracing</a:t>
            </a:r>
            <a:endParaRPr sz="500"/>
          </a:p>
        </p:txBody>
      </p:sp>
      <p:sp>
        <p:nvSpPr>
          <p:cNvPr id="297" name="Google Shape;297;p50"/>
          <p:cNvSpPr txBox="1"/>
          <p:nvPr/>
        </p:nvSpPr>
        <p:spPr>
          <a:xfrm>
            <a:off x="1344513" y="1306215"/>
            <a:ext cx="2714100" cy="234600"/>
          </a:xfrm>
          <a:prstGeom prst="rect">
            <a:avLst/>
          </a:prstGeom>
          <a:noFill/>
          <a:ln>
            <a:noFill/>
          </a:ln>
        </p:spPr>
        <p:txBody>
          <a:bodyPr anchorCtr="0" anchor="t" bIns="17150" lIns="34300" spcFirstLastPara="1" rIns="34300" wrap="square" tIns="17150">
            <a:spAutoFit/>
          </a:bodyPr>
          <a:lstStyle/>
          <a:p>
            <a:pPr indent="0" lvl="0" marL="0" marR="0" rtl="0" algn="ctr">
              <a:lnSpc>
                <a:spcPct val="100000"/>
              </a:lnSpc>
              <a:spcBef>
                <a:spcPts val="0"/>
              </a:spcBef>
              <a:spcAft>
                <a:spcPts val="0"/>
              </a:spcAft>
              <a:buNone/>
            </a:pPr>
            <a:r>
              <a:rPr b="0" i="0" lang="en" sz="1300" u="none" cap="none" strike="noStrike">
                <a:solidFill>
                  <a:srgbClr val="2B5258"/>
                </a:solidFill>
                <a:latin typeface="Roboto"/>
                <a:ea typeface="Roboto"/>
                <a:cs typeface="Roboto"/>
                <a:sym typeface="Roboto"/>
              </a:rPr>
              <a:t>3 Pillars of Observability</a:t>
            </a:r>
            <a:endParaRPr sz="500"/>
          </a:p>
        </p:txBody>
      </p:sp>
      <p:sp>
        <p:nvSpPr>
          <p:cNvPr id="298" name="Google Shape;298;p50"/>
          <p:cNvSpPr txBox="1"/>
          <p:nvPr/>
        </p:nvSpPr>
        <p:spPr>
          <a:xfrm>
            <a:off x="5017578" y="1606694"/>
            <a:ext cx="3921300" cy="16356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In a way </a:t>
            </a:r>
            <a:r>
              <a:rPr b="1" i="0" lang="en" sz="1300" u="none" cap="none" strike="noStrike">
                <a:solidFill>
                  <a:srgbClr val="002060"/>
                </a:solidFill>
                <a:latin typeface="Roboto"/>
                <a:ea typeface="Roboto"/>
                <a:cs typeface="Roboto"/>
                <a:sym typeface="Roboto"/>
              </a:rPr>
              <a:t>Monitoring is already included in Observability</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1" i="0" lang="en" sz="1300" u="none" cap="none" strike="noStrike">
                <a:solidFill>
                  <a:srgbClr val="002060"/>
                </a:solidFill>
                <a:latin typeface="Roboto"/>
                <a:ea typeface="Roboto"/>
                <a:cs typeface="Roboto"/>
                <a:sym typeface="Roboto"/>
              </a:rPr>
              <a:t>Metrics, Logs and Tracing </a:t>
            </a:r>
            <a:r>
              <a:rPr b="0" i="0" lang="en" sz="1300" u="none" cap="none" strike="noStrike">
                <a:solidFill>
                  <a:srgbClr val="002060"/>
                </a:solidFill>
                <a:latin typeface="Roboto"/>
                <a:ea typeface="Roboto"/>
                <a:cs typeface="Roboto"/>
                <a:sym typeface="Roboto"/>
              </a:rPr>
              <a:t>are key system information used by Observability.(not limited to!)</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Effective observability solutions take </a:t>
            </a:r>
            <a:r>
              <a:rPr b="1" i="0" lang="en" sz="1300" u="none" cap="none" strike="noStrike">
                <a:solidFill>
                  <a:srgbClr val="002060"/>
                </a:solidFill>
                <a:latin typeface="Roboto"/>
                <a:ea typeface="Roboto"/>
                <a:cs typeface="Roboto"/>
                <a:sym typeface="Roboto"/>
              </a:rPr>
              <a:t>all possible system outputs</a:t>
            </a:r>
            <a:r>
              <a:rPr b="0" i="0" lang="en" sz="1300" u="none" cap="none" strike="noStrike">
                <a:solidFill>
                  <a:srgbClr val="002060"/>
                </a:solidFill>
                <a:latin typeface="Roboto"/>
                <a:ea typeface="Roboto"/>
                <a:cs typeface="Roboto"/>
                <a:sym typeface="Roboto"/>
              </a:rPr>
              <a:t> to get deeper insights on the system</a:t>
            </a:r>
            <a:endParaRPr b="0" i="0" sz="1300" u="none" cap="none" strike="noStrike">
              <a:solidFill>
                <a:srgbClr val="002060"/>
              </a:solidFill>
              <a:latin typeface="Roboto"/>
              <a:ea typeface="Roboto"/>
              <a:cs typeface="Roboto"/>
              <a:sym typeface="Roboto"/>
            </a:endParaRPr>
          </a:p>
        </p:txBody>
      </p:sp>
      <p:sp>
        <p:nvSpPr>
          <p:cNvPr id="299" name="Google Shape;299;p50"/>
          <p:cNvSpPr txBox="1"/>
          <p:nvPr/>
        </p:nvSpPr>
        <p:spPr>
          <a:xfrm>
            <a:off x="1466675" y="3927550"/>
            <a:ext cx="7556400" cy="8043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None/>
            </a:pPr>
            <a:r>
              <a:rPr b="0" i="1" lang="en" sz="1000" u="sng" cap="none" strike="noStrike">
                <a:solidFill>
                  <a:srgbClr val="7030A0"/>
                </a:solidFill>
                <a:latin typeface="Roboto"/>
                <a:ea typeface="Roboto"/>
                <a:cs typeface="Roboto"/>
                <a:sym typeface="Roboto"/>
              </a:rPr>
              <a:t>Illustration:</a:t>
            </a:r>
            <a:endParaRPr sz="500"/>
          </a:p>
          <a:p>
            <a:pPr indent="0" lvl="0" marL="0" marR="0" rtl="0" algn="l">
              <a:lnSpc>
                <a:spcPct val="100000"/>
              </a:lnSpc>
              <a:spcBef>
                <a:spcPts val="0"/>
              </a:spcBef>
              <a:spcAft>
                <a:spcPts val="0"/>
              </a:spcAft>
              <a:buNone/>
            </a:pPr>
            <a:r>
              <a:rPr b="0" i="1" lang="en" sz="1000" u="none" cap="none" strike="noStrike">
                <a:solidFill>
                  <a:srgbClr val="7030A0"/>
                </a:solidFill>
                <a:latin typeface="Roboto"/>
                <a:ea typeface="Roboto"/>
                <a:cs typeface="Roboto"/>
                <a:sym typeface="Roboto"/>
              </a:rPr>
              <a:t>Just consider metrics in monitoring – Monitor some metrics and once it cross thresholds, give alerts</a:t>
            </a:r>
            <a:endParaRPr sz="500"/>
          </a:p>
          <a:p>
            <a:pPr indent="0" lvl="0" marL="0" marR="0" rtl="0" algn="l">
              <a:lnSpc>
                <a:spcPct val="100000"/>
              </a:lnSpc>
              <a:spcBef>
                <a:spcPts val="0"/>
              </a:spcBef>
              <a:spcAft>
                <a:spcPts val="0"/>
              </a:spcAft>
              <a:buNone/>
            </a:pPr>
            <a:r>
              <a:t/>
            </a:r>
            <a:endParaRPr b="0" i="1" sz="1000" u="none" cap="none" strike="noStrike">
              <a:solidFill>
                <a:srgbClr val="7030A0"/>
              </a:solidFill>
              <a:latin typeface="Roboto"/>
              <a:ea typeface="Roboto"/>
              <a:cs typeface="Roboto"/>
              <a:sym typeface="Roboto"/>
            </a:endParaRPr>
          </a:p>
          <a:p>
            <a:pPr indent="0" lvl="0" marL="0" marR="0" rtl="0" algn="l">
              <a:lnSpc>
                <a:spcPct val="100000"/>
              </a:lnSpc>
              <a:spcBef>
                <a:spcPts val="0"/>
              </a:spcBef>
              <a:spcAft>
                <a:spcPts val="0"/>
              </a:spcAft>
              <a:buNone/>
            </a:pPr>
            <a:r>
              <a:rPr b="0" i="1" lang="en" sz="1000" u="none" cap="none" strike="noStrike">
                <a:solidFill>
                  <a:srgbClr val="7030A0"/>
                </a:solidFill>
                <a:latin typeface="Roboto"/>
                <a:ea typeface="Roboto"/>
                <a:cs typeface="Roboto"/>
                <a:sym typeface="Roboto"/>
              </a:rPr>
              <a:t>The same in case of observability – high cardinality metrics with huge system information to infer deeper insights. Not just a particular set of anomaly in the values.</a:t>
            </a:r>
            <a:endParaRPr sz="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1"/>
          <p:cNvSpPr txBox="1"/>
          <p:nvPr/>
        </p:nvSpPr>
        <p:spPr>
          <a:xfrm>
            <a:off x="424417" y="950015"/>
            <a:ext cx="2841600" cy="1174500"/>
          </a:xfrm>
          <a:prstGeom prst="rect">
            <a:avLst/>
          </a:prstGeom>
          <a:noFill/>
          <a:ln>
            <a:noFill/>
          </a:ln>
        </p:spPr>
        <p:txBody>
          <a:bodyPr anchorCtr="0" anchor="ctr" bIns="17150" lIns="17150" spcFirstLastPara="1" rIns="17150" wrap="square" tIns="17150">
            <a:noAutofit/>
          </a:bodyPr>
          <a:lstStyle/>
          <a:p>
            <a:pPr indent="0" lvl="0" marL="0" rtl="0" algn="l">
              <a:lnSpc>
                <a:spcPct val="90000"/>
              </a:lnSpc>
              <a:spcBef>
                <a:spcPts val="0"/>
              </a:spcBef>
              <a:spcAft>
                <a:spcPts val="0"/>
              </a:spcAft>
              <a:buNone/>
            </a:pPr>
            <a:r>
              <a:rPr b="1" lang="en" sz="2000" u="sng">
                <a:solidFill>
                  <a:srgbClr val="002060"/>
                </a:solidFill>
                <a:latin typeface="Roboto"/>
                <a:ea typeface="Roboto"/>
                <a:cs typeface="Roboto"/>
                <a:sym typeface="Roboto"/>
              </a:rPr>
              <a:t>Dynamic</a:t>
            </a:r>
            <a:r>
              <a:rPr b="1" lang="en" sz="2000">
                <a:solidFill>
                  <a:srgbClr val="002060"/>
                </a:solidFill>
                <a:latin typeface="Roboto"/>
                <a:ea typeface="Roboto"/>
                <a:cs typeface="Roboto"/>
                <a:sym typeface="Roboto"/>
              </a:rPr>
              <a:t> Determination of the </a:t>
            </a:r>
            <a:r>
              <a:rPr b="1" lang="en" sz="2000" u="sng">
                <a:solidFill>
                  <a:srgbClr val="002060"/>
                </a:solidFill>
                <a:latin typeface="Roboto"/>
                <a:ea typeface="Roboto"/>
                <a:cs typeface="Roboto"/>
                <a:sym typeface="Roboto"/>
              </a:rPr>
              <a:t>entire system behavior</a:t>
            </a:r>
            <a:endParaRPr b="1" sz="2000" u="sng">
              <a:solidFill>
                <a:srgbClr val="002060"/>
              </a:solidFill>
              <a:latin typeface="Roboto"/>
              <a:ea typeface="Roboto"/>
              <a:cs typeface="Roboto"/>
              <a:sym typeface="Roboto"/>
            </a:endParaRPr>
          </a:p>
        </p:txBody>
      </p:sp>
      <p:pic>
        <p:nvPicPr>
          <p:cNvPr id="305" name="Google Shape;305;p51"/>
          <p:cNvPicPr preferRelativeResize="0"/>
          <p:nvPr/>
        </p:nvPicPr>
        <p:blipFill rotWithShape="1">
          <a:blip r:embed="rId3">
            <a:alphaModFix/>
          </a:blip>
          <a:srcRect b="0" l="0" r="0" t="0"/>
          <a:stretch/>
        </p:blipFill>
        <p:spPr>
          <a:xfrm>
            <a:off x="424417" y="1996877"/>
            <a:ext cx="2789093" cy="1267272"/>
          </a:xfrm>
          <a:prstGeom prst="rect">
            <a:avLst/>
          </a:prstGeom>
          <a:noFill/>
          <a:ln>
            <a:noFill/>
          </a:ln>
        </p:spPr>
      </p:pic>
      <p:sp>
        <p:nvSpPr>
          <p:cNvPr id="306" name="Google Shape;306;p51"/>
          <p:cNvSpPr txBox="1"/>
          <p:nvPr/>
        </p:nvSpPr>
        <p:spPr>
          <a:xfrm>
            <a:off x="3592000" y="778025"/>
            <a:ext cx="4854600" cy="26361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Observability gives </a:t>
            </a:r>
            <a:r>
              <a:rPr b="1" i="0" lang="en" sz="1300" u="sng" cap="none" strike="noStrike">
                <a:solidFill>
                  <a:srgbClr val="002060"/>
                </a:solidFill>
                <a:latin typeface="Roboto"/>
                <a:ea typeface="Roboto"/>
                <a:cs typeface="Roboto"/>
                <a:sym typeface="Roboto"/>
              </a:rPr>
              <a:t>e2e deeper </a:t>
            </a:r>
            <a:r>
              <a:rPr b="0" i="0" lang="en" sz="1300" u="none" cap="none" strike="noStrike">
                <a:solidFill>
                  <a:srgbClr val="002060"/>
                </a:solidFill>
                <a:latin typeface="Roboto"/>
                <a:ea typeface="Roboto"/>
                <a:cs typeface="Roboto"/>
                <a:sym typeface="Roboto"/>
              </a:rPr>
              <a:t>performance bottlenecks and insights</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Uses </a:t>
            </a:r>
            <a:r>
              <a:rPr b="1" i="0" lang="en" sz="1300" u="sng" cap="none" strike="noStrike">
                <a:solidFill>
                  <a:srgbClr val="002060"/>
                </a:solidFill>
                <a:latin typeface="Roboto"/>
                <a:ea typeface="Roboto"/>
                <a:cs typeface="Roboto"/>
                <a:sym typeface="Roboto"/>
              </a:rPr>
              <a:t>all possible states and patterns </a:t>
            </a:r>
            <a:r>
              <a:rPr b="0" i="0" lang="en" sz="1300" u="none" cap="none" strike="noStrike">
                <a:solidFill>
                  <a:srgbClr val="002060"/>
                </a:solidFill>
                <a:latin typeface="Roboto"/>
                <a:ea typeface="Roboto"/>
                <a:cs typeface="Roboto"/>
                <a:sym typeface="Roboto"/>
              </a:rPr>
              <a:t>based on the system outputs</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1" i="0" lang="en" sz="1300" u="sng" cap="none" strike="noStrike">
                <a:solidFill>
                  <a:srgbClr val="002060"/>
                </a:solidFill>
                <a:latin typeface="Roboto"/>
                <a:ea typeface="Roboto"/>
                <a:cs typeface="Roboto"/>
                <a:sym typeface="Roboto"/>
              </a:rPr>
              <a:t>Faster</a:t>
            </a:r>
            <a:r>
              <a:rPr b="0" i="0" lang="en" sz="1300" u="none" cap="none" strike="noStrike">
                <a:solidFill>
                  <a:srgbClr val="002060"/>
                </a:solidFill>
                <a:latin typeface="Roboto"/>
                <a:ea typeface="Roboto"/>
                <a:cs typeface="Roboto"/>
                <a:sym typeface="Roboto"/>
              </a:rPr>
              <a:t> identification of issues and optimization</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1" i="0" lang="en" sz="1300" u="sng" cap="none" strike="noStrike">
                <a:solidFill>
                  <a:srgbClr val="002060"/>
                </a:solidFill>
                <a:latin typeface="Roboto"/>
                <a:ea typeface="Roboto"/>
                <a:cs typeface="Roboto"/>
                <a:sym typeface="Roboto"/>
              </a:rPr>
              <a:t>Suitable for Dynamic and complex</a:t>
            </a:r>
            <a:r>
              <a:rPr b="0" i="0" lang="en" sz="1300" u="sng" cap="none" strike="noStrike">
                <a:solidFill>
                  <a:srgbClr val="002060"/>
                </a:solidFill>
                <a:latin typeface="Roboto"/>
                <a:ea typeface="Roboto"/>
                <a:cs typeface="Roboto"/>
                <a:sym typeface="Roboto"/>
              </a:rPr>
              <a:t> </a:t>
            </a:r>
            <a:r>
              <a:rPr b="0" i="0" lang="en" sz="1300" u="none" cap="none" strike="noStrike">
                <a:solidFill>
                  <a:srgbClr val="002060"/>
                </a:solidFill>
                <a:latin typeface="Roboto"/>
                <a:ea typeface="Roboto"/>
                <a:cs typeface="Roboto"/>
                <a:sym typeface="Roboto"/>
              </a:rPr>
              <a:t>systems (like distributed cloud native applications, distributed microservices…)</a:t>
            </a:r>
            <a:endParaRPr sz="500"/>
          </a:p>
          <a:p>
            <a:pPr indent="0" lvl="0" marL="0" marR="0" rtl="0" algn="l">
              <a:lnSpc>
                <a:spcPct val="100000"/>
              </a:lnSpc>
              <a:spcBef>
                <a:spcPts val="0"/>
              </a:spcBef>
              <a:spcAft>
                <a:spcPts val="0"/>
              </a:spcAft>
              <a:buNone/>
            </a:pPr>
            <a:r>
              <a:t/>
            </a:r>
            <a:endParaRPr b="0" i="0" sz="1300" u="none" cap="none" strike="noStrike">
              <a:solidFill>
                <a:srgbClr val="002060"/>
              </a:solidFill>
              <a:latin typeface="Roboto"/>
              <a:ea typeface="Roboto"/>
              <a:cs typeface="Roboto"/>
              <a:sym typeface="Roboto"/>
            </a:endParaRPr>
          </a:p>
          <a:p>
            <a:pPr indent="0" lvl="0" marL="0" marR="0" rtl="0" algn="l">
              <a:lnSpc>
                <a:spcPct val="100000"/>
              </a:lnSpc>
              <a:spcBef>
                <a:spcPts val="0"/>
              </a:spcBef>
              <a:spcAft>
                <a:spcPts val="0"/>
              </a:spcAft>
              <a:buNone/>
            </a:pPr>
            <a:r>
              <a:rPr b="0" i="0" lang="en" sz="1300" u="none" cap="none" strike="noStrike">
                <a:solidFill>
                  <a:srgbClr val="002060"/>
                </a:solidFill>
                <a:latin typeface="Roboto"/>
                <a:ea typeface="Roboto"/>
                <a:cs typeface="Roboto"/>
                <a:sym typeface="Roboto"/>
              </a:rPr>
              <a:t>With real time deeper system behavior insights, supports effective automation of resolutions</a:t>
            </a:r>
            <a:endParaRPr sz="500"/>
          </a:p>
        </p:txBody>
      </p:sp>
      <p:sp>
        <p:nvSpPr>
          <p:cNvPr id="307" name="Google Shape;307;p51"/>
          <p:cNvSpPr txBox="1"/>
          <p:nvPr/>
        </p:nvSpPr>
        <p:spPr>
          <a:xfrm>
            <a:off x="1452350" y="3586250"/>
            <a:ext cx="7578300" cy="958200"/>
          </a:xfrm>
          <a:prstGeom prst="rect">
            <a:avLst/>
          </a:prstGeom>
          <a:noFill/>
          <a:ln>
            <a:noFill/>
          </a:ln>
        </p:spPr>
        <p:txBody>
          <a:bodyPr anchorCtr="0" anchor="t" bIns="17150" lIns="34300" spcFirstLastPara="1" rIns="34300" wrap="square" tIns="17150">
            <a:spAutoFit/>
          </a:bodyPr>
          <a:lstStyle/>
          <a:p>
            <a:pPr indent="0" lvl="0" marL="0" marR="0" rtl="0" algn="l">
              <a:lnSpc>
                <a:spcPct val="100000"/>
              </a:lnSpc>
              <a:spcBef>
                <a:spcPts val="0"/>
              </a:spcBef>
              <a:spcAft>
                <a:spcPts val="0"/>
              </a:spcAft>
              <a:buNone/>
            </a:pPr>
            <a:r>
              <a:rPr b="0" i="1" lang="en" sz="1000" u="sng" cap="none" strike="noStrike">
                <a:solidFill>
                  <a:srgbClr val="7030A0"/>
                </a:solidFill>
                <a:latin typeface="Roboto"/>
                <a:ea typeface="Roboto"/>
                <a:cs typeface="Roboto"/>
                <a:sym typeface="Roboto"/>
              </a:rPr>
              <a:t>Illustration:</a:t>
            </a:r>
            <a:endParaRPr sz="500"/>
          </a:p>
          <a:p>
            <a:pPr indent="0" lvl="0" marL="0" marR="0" rtl="0" algn="l">
              <a:lnSpc>
                <a:spcPct val="100000"/>
              </a:lnSpc>
              <a:spcBef>
                <a:spcPts val="0"/>
              </a:spcBef>
              <a:spcAft>
                <a:spcPts val="0"/>
              </a:spcAft>
              <a:buNone/>
            </a:pPr>
            <a:r>
              <a:rPr b="0" i="1" lang="en" sz="1000" u="none" cap="none" strike="noStrike">
                <a:solidFill>
                  <a:srgbClr val="7030A0"/>
                </a:solidFill>
                <a:latin typeface="Roboto"/>
                <a:ea typeface="Roboto"/>
                <a:cs typeface="Roboto"/>
                <a:sym typeface="Roboto"/>
              </a:rPr>
              <a:t>In monitoring – Usually you pre-configure info you need where you anticipate the possible issues that could arise. It can give alerts only based on that.</a:t>
            </a:r>
            <a:endParaRPr sz="500"/>
          </a:p>
          <a:p>
            <a:pPr indent="0" lvl="0" marL="0" marR="0" rtl="0" algn="l">
              <a:lnSpc>
                <a:spcPct val="100000"/>
              </a:lnSpc>
              <a:spcBef>
                <a:spcPts val="0"/>
              </a:spcBef>
              <a:spcAft>
                <a:spcPts val="0"/>
              </a:spcAft>
              <a:buNone/>
            </a:pPr>
            <a:r>
              <a:t/>
            </a:r>
            <a:endParaRPr b="0" i="1" sz="1000" u="none" cap="none" strike="noStrike">
              <a:solidFill>
                <a:srgbClr val="7030A0"/>
              </a:solidFill>
              <a:latin typeface="Roboto"/>
              <a:ea typeface="Roboto"/>
              <a:cs typeface="Roboto"/>
              <a:sym typeface="Roboto"/>
            </a:endParaRPr>
          </a:p>
          <a:p>
            <a:pPr indent="0" lvl="0" marL="0" marR="0" rtl="0" algn="l">
              <a:lnSpc>
                <a:spcPct val="100000"/>
              </a:lnSpc>
              <a:spcBef>
                <a:spcPts val="0"/>
              </a:spcBef>
              <a:spcAft>
                <a:spcPts val="0"/>
              </a:spcAft>
              <a:buNone/>
            </a:pPr>
            <a:r>
              <a:rPr b="0" i="1" lang="en" sz="1000" u="none" cap="none" strike="noStrike">
                <a:solidFill>
                  <a:srgbClr val="7030A0"/>
                </a:solidFill>
                <a:latin typeface="Roboto"/>
                <a:ea typeface="Roboto"/>
                <a:cs typeface="Roboto"/>
                <a:sym typeface="Roboto"/>
              </a:rPr>
              <a:t>But, Cloud native / Distributed complex container application deployments, you are not sure what kind of problems that can arise! In such cases, you need all possible insights to get the unknowns.</a:t>
            </a:r>
            <a:endParaRPr sz="500"/>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